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Lst>
  <p:sldSz cx="9144000" cy="5143500"/>
  <p:notesSz cx="6858000" cy="9144000"/>
  <p:embeddedFontLst>
    <p:embeddedFont>
      <p:font typeface="Nunito" panose="00000500000000000000"/>
      <p:regular r:id="rId37"/>
    </p:embeddedFont>
    <p:embeddedFont>
      <p:font typeface="Calibri" panose="020F0502020204030204"/>
      <p:regular r:id="rId38"/>
    </p:embeddedFont>
    <p:embeddedFont>
      <p:font typeface="Georgia" panose="02040502050405020303"/>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8002700-4B96-4276-8018-54F017851D2C}" styleName="Table_0">
    <a:wholeTbl>
      <a:tcTxStyle>
        <a:srgbClr val="000000"/>
        <a:latin typeface="Arial"/>
        <a:ea typeface="Arial"/>
        <a:cs typeface="Arial"/>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2" Type="http://schemas.openxmlformats.org/officeDocument/2006/relationships/font" Target="fonts/font6.fntdata"/><Relationship Id="rId41" Type="http://schemas.openxmlformats.org/officeDocument/2006/relationships/font" Target="fonts/font5.fntdata"/><Relationship Id="rId40" Type="http://schemas.openxmlformats.org/officeDocument/2006/relationships/font" Target="fonts/font4.fntdata"/><Relationship Id="rId4" Type="http://schemas.openxmlformats.org/officeDocument/2006/relationships/notesMaster" Target="notesMasters/notesMaster1.xml"/><Relationship Id="rId39" Type="http://schemas.openxmlformats.org/officeDocument/2006/relationships/font" Target="fonts/font3.fntdata"/><Relationship Id="rId38" Type="http://schemas.openxmlformats.org/officeDocument/2006/relationships/font" Target="fonts/font2.fntdata"/><Relationship Id="rId37" Type="http://schemas.openxmlformats.org/officeDocument/2006/relationships/font" Target="fonts/font1.fntdata"/><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susanshende.users.earthengine.app/view/urban-farm-app" TargetMode="External"/><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2" name="Shape 152"/>
        <p:cNvGrpSpPr/>
        <p:nvPr/>
      </p:nvGrpSpPr>
      <p:grpSpPr>
        <a:xfrm>
          <a:off x="0" y="0"/>
          <a:ext cx="0" cy="0"/>
          <a:chOff x="0" y="0"/>
          <a:chExt cx="0" cy="0"/>
        </a:xfrm>
      </p:grpSpPr>
      <p:sp>
        <p:nvSpPr>
          <p:cNvPr id="153" name="Google Shape;153;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1" name="Shape 221"/>
        <p:cNvGrpSpPr/>
        <p:nvPr/>
      </p:nvGrpSpPr>
      <p:grpSpPr>
        <a:xfrm>
          <a:off x="0" y="0"/>
          <a:ext cx="0" cy="0"/>
          <a:chOff x="0" y="0"/>
          <a:chExt cx="0" cy="0"/>
        </a:xfrm>
      </p:grpSpPr>
      <p:sp>
        <p:nvSpPr>
          <p:cNvPr id="222" name="Google Shape;222;g86593e0f56_0_14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86593e0f56_0_14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9" name="Shape 229"/>
        <p:cNvGrpSpPr/>
        <p:nvPr/>
      </p:nvGrpSpPr>
      <p:grpSpPr>
        <a:xfrm>
          <a:off x="0" y="0"/>
          <a:ext cx="0" cy="0"/>
          <a:chOff x="0" y="0"/>
          <a:chExt cx="0" cy="0"/>
        </a:xfrm>
      </p:grpSpPr>
      <p:sp>
        <p:nvSpPr>
          <p:cNvPr id="230" name="Google Shape;230;g86593e0f56_0_15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86593e0f56_0_15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6" name="Shape 236"/>
        <p:cNvGrpSpPr/>
        <p:nvPr/>
      </p:nvGrpSpPr>
      <p:grpSpPr>
        <a:xfrm>
          <a:off x="0" y="0"/>
          <a:ext cx="0" cy="0"/>
          <a:chOff x="0" y="0"/>
          <a:chExt cx="0" cy="0"/>
        </a:xfrm>
      </p:grpSpPr>
      <p:sp>
        <p:nvSpPr>
          <p:cNvPr id="237" name="Google Shape;237;g8c1b52edce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8c1b52edce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4" name="Shape 244"/>
        <p:cNvGrpSpPr/>
        <p:nvPr/>
      </p:nvGrpSpPr>
      <p:grpSpPr>
        <a:xfrm>
          <a:off x="0" y="0"/>
          <a:ext cx="0" cy="0"/>
          <a:chOff x="0" y="0"/>
          <a:chExt cx="0" cy="0"/>
        </a:xfrm>
      </p:grpSpPr>
      <p:sp>
        <p:nvSpPr>
          <p:cNvPr id="245" name="Google Shape;245;g8c1b52edce_0_1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8c1b52edce_0_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8" name="Shape 258"/>
        <p:cNvGrpSpPr/>
        <p:nvPr/>
      </p:nvGrpSpPr>
      <p:grpSpPr>
        <a:xfrm>
          <a:off x="0" y="0"/>
          <a:ext cx="0" cy="0"/>
          <a:chOff x="0" y="0"/>
          <a:chExt cx="0" cy="0"/>
        </a:xfrm>
      </p:grpSpPr>
      <p:sp>
        <p:nvSpPr>
          <p:cNvPr id="259" name="Google Shape;259;g8c1b52edce_0_1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c1b52edce_0_1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8" name="Shape 268"/>
        <p:cNvGrpSpPr/>
        <p:nvPr/>
      </p:nvGrpSpPr>
      <p:grpSpPr>
        <a:xfrm>
          <a:off x="0" y="0"/>
          <a:ext cx="0" cy="0"/>
          <a:chOff x="0" y="0"/>
          <a:chExt cx="0" cy="0"/>
        </a:xfrm>
      </p:grpSpPr>
      <p:sp>
        <p:nvSpPr>
          <p:cNvPr id="269" name="Google Shape;269;g8c1b52edce_0_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8c1b52edce_0_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6" name="Shape 276"/>
        <p:cNvGrpSpPr/>
        <p:nvPr/>
      </p:nvGrpSpPr>
      <p:grpSpPr>
        <a:xfrm>
          <a:off x="0" y="0"/>
          <a:ext cx="0" cy="0"/>
          <a:chOff x="0" y="0"/>
          <a:chExt cx="0" cy="0"/>
        </a:xfrm>
      </p:grpSpPr>
      <p:sp>
        <p:nvSpPr>
          <p:cNvPr id="277" name="Google Shape;277;g86593e0f56_0_16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86593e0f56_0_16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3" name="Shape 283"/>
        <p:cNvGrpSpPr/>
        <p:nvPr/>
      </p:nvGrpSpPr>
      <p:grpSpPr>
        <a:xfrm>
          <a:off x="0" y="0"/>
          <a:ext cx="0" cy="0"/>
          <a:chOff x="0" y="0"/>
          <a:chExt cx="0" cy="0"/>
        </a:xfrm>
      </p:grpSpPr>
      <p:sp>
        <p:nvSpPr>
          <p:cNvPr id="284" name="Google Shape;284;g86593e0f56_0_16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86593e0f56_0_16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9" name="Shape 299"/>
        <p:cNvGrpSpPr/>
        <p:nvPr/>
      </p:nvGrpSpPr>
      <p:grpSpPr>
        <a:xfrm>
          <a:off x="0" y="0"/>
          <a:ext cx="0" cy="0"/>
          <a:chOff x="0" y="0"/>
          <a:chExt cx="0" cy="0"/>
        </a:xfrm>
      </p:grpSpPr>
      <p:sp>
        <p:nvSpPr>
          <p:cNvPr id="300" name="Google Shape;300;g8c1b52edce_0_3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8c1b52edce_0_3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1" name="Shape 311"/>
        <p:cNvGrpSpPr/>
        <p:nvPr/>
      </p:nvGrpSpPr>
      <p:grpSpPr>
        <a:xfrm>
          <a:off x="0" y="0"/>
          <a:ext cx="0" cy="0"/>
          <a:chOff x="0" y="0"/>
          <a:chExt cx="0" cy="0"/>
        </a:xfrm>
      </p:grpSpPr>
      <p:sp>
        <p:nvSpPr>
          <p:cNvPr id="312" name="Google Shape;312;g86593e0f56_0_18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86593e0f56_0_18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342900" algn="l" rtl="0">
              <a:lnSpc>
                <a:spcPct val="150000"/>
              </a:lnSpc>
              <a:spcBef>
                <a:spcPts val="0"/>
              </a:spcBef>
              <a:spcAft>
                <a:spcPts val="0"/>
              </a:spcAft>
              <a:buClr>
                <a:schemeClr val="dk2"/>
              </a:buClr>
              <a:buSzPts val="1800"/>
              <a:buFont typeface="Times New Roman" panose="02020603050405020304"/>
              <a:buChar char="❖"/>
            </a:pPr>
            <a:r>
              <a:rPr lang="en-GB" sz="1800">
                <a:latin typeface="Times New Roman" panose="02020603050405020304"/>
                <a:ea typeface="Times New Roman" panose="02020603050405020304"/>
                <a:cs typeface="Times New Roman" panose="02020603050405020304"/>
                <a:sym typeface="Times New Roman" panose="02020603050405020304"/>
              </a:rPr>
              <a:t>Public the website: </a:t>
            </a:r>
            <a:endParaRPr sz="1800">
              <a:latin typeface="Times New Roman" panose="02020603050405020304"/>
              <a:ea typeface="Times New Roman" panose="02020603050405020304"/>
              <a:cs typeface="Times New Roman" panose="02020603050405020304"/>
              <a:sym typeface="Times New Roman" panose="02020603050405020304"/>
            </a:endParaRPr>
          </a:p>
          <a:p>
            <a:pPr marL="914400" lvl="0" indent="0" algn="l" rtl="0">
              <a:lnSpc>
                <a:spcPct val="150000"/>
              </a:lnSpc>
              <a:spcBef>
                <a:spcPts val="0"/>
              </a:spcBef>
              <a:spcAft>
                <a:spcPts val="0"/>
              </a:spcAft>
              <a:buNone/>
            </a:pPr>
            <a:r>
              <a:rPr lang="en-GB" u="sng">
                <a:solidFill>
                  <a:schemeClr val="accent5"/>
                </a:solidFill>
                <a:hlinkClick r:id="rId3"/>
              </a:rPr>
              <a:t>https://susanshende.users.earthengine.app/view/urban-farm-app</a:t>
            </a:r>
            <a:endParaRPr sz="18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8" name="Shape 158"/>
        <p:cNvGrpSpPr/>
        <p:nvPr/>
      </p:nvGrpSpPr>
      <p:grpSpPr>
        <a:xfrm>
          <a:off x="0" y="0"/>
          <a:ext cx="0" cy="0"/>
          <a:chOff x="0" y="0"/>
          <a:chExt cx="0" cy="0"/>
        </a:xfrm>
      </p:grpSpPr>
      <p:sp>
        <p:nvSpPr>
          <p:cNvPr id="159" name="Google Shape;159;g86593e0f56_0_1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86593e0f56_0_1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0" name="Shape 320"/>
        <p:cNvGrpSpPr/>
        <p:nvPr/>
      </p:nvGrpSpPr>
      <p:grpSpPr>
        <a:xfrm>
          <a:off x="0" y="0"/>
          <a:ext cx="0" cy="0"/>
          <a:chOff x="0" y="0"/>
          <a:chExt cx="0" cy="0"/>
        </a:xfrm>
      </p:grpSpPr>
      <p:sp>
        <p:nvSpPr>
          <p:cNvPr id="321" name="Google Shape;321;g86593e0f56_0_19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86593e0f56_0_19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1" name="Shape 331"/>
        <p:cNvGrpSpPr/>
        <p:nvPr/>
      </p:nvGrpSpPr>
      <p:grpSpPr>
        <a:xfrm>
          <a:off x="0" y="0"/>
          <a:ext cx="0" cy="0"/>
          <a:chOff x="0" y="0"/>
          <a:chExt cx="0" cy="0"/>
        </a:xfrm>
      </p:grpSpPr>
      <p:sp>
        <p:nvSpPr>
          <p:cNvPr id="332" name="Google Shape;332;g86593e0f56_0_20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86593e0f56_0_20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9" name="Shape 339"/>
        <p:cNvGrpSpPr/>
        <p:nvPr/>
      </p:nvGrpSpPr>
      <p:grpSpPr>
        <a:xfrm>
          <a:off x="0" y="0"/>
          <a:ext cx="0" cy="0"/>
          <a:chOff x="0" y="0"/>
          <a:chExt cx="0" cy="0"/>
        </a:xfrm>
      </p:grpSpPr>
      <p:sp>
        <p:nvSpPr>
          <p:cNvPr id="340" name="Google Shape;340;g8c1b52edce_0_2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8c1b52edce_0_2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6" name="Shape 346"/>
        <p:cNvGrpSpPr/>
        <p:nvPr/>
      </p:nvGrpSpPr>
      <p:grpSpPr>
        <a:xfrm>
          <a:off x="0" y="0"/>
          <a:ext cx="0" cy="0"/>
          <a:chOff x="0" y="0"/>
          <a:chExt cx="0" cy="0"/>
        </a:xfrm>
      </p:grpSpPr>
      <p:sp>
        <p:nvSpPr>
          <p:cNvPr id="347" name="Google Shape;347;g8e89778842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8e89778842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3" name="Shape 353"/>
        <p:cNvGrpSpPr/>
        <p:nvPr/>
      </p:nvGrpSpPr>
      <p:grpSpPr>
        <a:xfrm>
          <a:off x="0" y="0"/>
          <a:ext cx="0" cy="0"/>
          <a:chOff x="0" y="0"/>
          <a:chExt cx="0" cy="0"/>
        </a:xfrm>
      </p:grpSpPr>
      <p:sp>
        <p:nvSpPr>
          <p:cNvPr id="354" name="Google Shape;354;g8e89778842_0_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8e89778842_0_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9" name="Shape 359"/>
        <p:cNvGrpSpPr/>
        <p:nvPr/>
      </p:nvGrpSpPr>
      <p:grpSpPr>
        <a:xfrm>
          <a:off x="0" y="0"/>
          <a:ext cx="0" cy="0"/>
          <a:chOff x="0" y="0"/>
          <a:chExt cx="0" cy="0"/>
        </a:xfrm>
      </p:grpSpPr>
      <p:sp>
        <p:nvSpPr>
          <p:cNvPr id="360" name="Google Shape;360;g8e89778842_1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8e89778842_1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5" name="Shape 365"/>
        <p:cNvGrpSpPr/>
        <p:nvPr/>
      </p:nvGrpSpPr>
      <p:grpSpPr>
        <a:xfrm>
          <a:off x="0" y="0"/>
          <a:ext cx="0" cy="0"/>
          <a:chOff x="0" y="0"/>
          <a:chExt cx="0" cy="0"/>
        </a:xfrm>
      </p:grpSpPr>
      <p:sp>
        <p:nvSpPr>
          <p:cNvPr id="366" name="Google Shape;366;g8d09a8e686_2_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8d09a8e686_2_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1" name="Shape 371"/>
        <p:cNvGrpSpPr/>
        <p:nvPr/>
      </p:nvGrpSpPr>
      <p:grpSpPr>
        <a:xfrm>
          <a:off x="0" y="0"/>
          <a:ext cx="0" cy="0"/>
          <a:chOff x="0" y="0"/>
          <a:chExt cx="0" cy="0"/>
        </a:xfrm>
      </p:grpSpPr>
      <p:sp>
        <p:nvSpPr>
          <p:cNvPr id="372" name="Google Shape;372;g8e89778842_1_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8e89778842_1_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7" name="Shape 377"/>
        <p:cNvGrpSpPr/>
        <p:nvPr/>
      </p:nvGrpSpPr>
      <p:grpSpPr>
        <a:xfrm>
          <a:off x="0" y="0"/>
          <a:ext cx="0" cy="0"/>
          <a:chOff x="0" y="0"/>
          <a:chExt cx="0" cy="0"/>
        </a:xfrm>
      </p:grpSpPr>
      <p:sp>
        <p:nvSpPr>
          <p:cNvPr id="378" name="Google Shape;378;g8e89778842_1_1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8e89778842_1_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3" name="Shape 383"/>
        <p:cNvGrpSpPr/>
        <p:nvPr/>
      </p:nvGrpSpPr>
      <p:grpSpPr>
        <a:xfrm>
          <a:off x="0" y="0"/>
          <a:ext cx="0" cy="0"/>
          <a:chOff x="0" y="0"/>
          <a:chExt cx="0" cy="0"/>
        </a:xfrm>
      </p:grpSpPr>
      <p:sp>
        <p:nvSpPr>
          <p:cNvPr id="384" name="Google Shape;384;g8d09a8e686_2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8d09a8e686_2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7" name="Shape 167"/>
        <p:cNvGrpSpPr/>
        <p:nvPr/>
      </p:nvGrpSpPr>
      <p:grpSpPr>
        <a:xfrm>
          <a:off x="0" y="0"/>
          <a:ext cx="0" cy="0"/>
          <a:chOff x="0" y="0"/>
          <a:chExt cx="0" cy="0"/>
        </a:xfrm>
      </p:grpSpPr>
      <p:sp>
        <p:nvSpPr>
          <p:cNvPr id="168" name="Google Shape;168;g8e89778842_1_2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8e89778842_1_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9" name="Shape 389"/>
        <p:cNvGrpSpPr/>
        <p:nvPr/>
      </p:nvGrpSpPr>
      <p:grpSpPr>
        <a:xfrm>
          <a:off x="0" y="0"/>
          <a:ext cx="0" cy="0"/>
          <a:chOff x="0" y="0"/>
          <a:chExt cx="0" cy="0"/>
        </a:xfrm>
      </p:grpSpPr>
      <p:sp>
        <p:nvSpPr>
          <p:cNvPr id="390" name="Google Shape;390;g86593e0f56_0_20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86593e0f56_0_20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4" name="Shape 174"/>
        <p:cNvGrpSpPr/>
        <p:nvPr/>
      </p:nvGrpSpPr>
      <p:grpSpPr>
        <a:xfrm>
          <a:off x="0" y="0"/>
          <a:ext cx="0" cy="0"/>
          <a:chOff x="0" y="0"/>
          <a:chExt cx="0" cy="0"/>
        </a:xfrm>
      </p:grpSpPr>
      <p:sp>
        <p:nvSpPr>
          <p:cNvPr id="175" name="Google Shape;175;g8e89778842_1_3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8e89778842_1_3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g8e89778842_1_4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8e89778842_1_4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9" name="Shape 189"/>
        <p:cNvGrpSpPr/>
        <p:nvPr/>
      </p:nvGrpSpPr>
      <p:grpSpPr>
        <a:xfrm>
          <a:off x="0" y="0"/>
          <a:ext cx="0" cy="0"/>
          <a:chOff x="0" y="0"/>
          <a:chExt cx="0" cy="0"/>
        </a:xfrm>
      </p:grpSpPr>
      <p:sp>
        <p:nvSpPr>
          <p:cNvPr id="190" name="Google Shape;190;g86593e0f56_0_12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6593e0f56_0_12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6" name="Shape 196"/>
        <p:cNvGrpSpPr/>
        <p:nvPr/>
      </p:nvGrpSpPr>
      <p:grpSpPr>
        <a:xfrm>
          <a:off x="0" y="0"/>
          <a:ext cx="0" cy="0"/>
          <a:chOff x="0" y="0"/>
          <a:chExt cx="0" cy="0"/>
        </a:xfrm>
      </p:grpSpPr>
      <p:sp>
        <p:nvSpPr>
          <p:cNvPr id="197" name="Google Shape;197;g86593e0f56_0_13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86593e0f56_0_13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g86593e0f56_0_17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86593e0f56_0_17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2" name="Shape 212"/>
        <p:cNvGrpSpPr/>
        <p:nvPr/>
      </p:nvGrpSpPr>
      <p:grpSpPr>
        <a:xfrm>
          <a:off x="0" y="0"/>
          <a:ext cx="0" cy="0"/>
          <a:chOff x="0" y="0"/>
          <a:chExt cx="0" cy="0"/>
        </a:xfrm>
      </p:grpSpPr>
      <p:sp>
        <p:nvSpPr>
          <p:cNvPr id="213" name="Google Shape;213;g86593e0f56_0_14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86593e0f56_0_14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solidFill>
          <a:schemeClr val="accent6"/>
        </a:solidFill>
        <a:effectLst/>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4" name="Google Shape;34;p2"/>
          <p:cNvSpPr txBox="1"/>
          <p:nvPr>
            <p:ph type="ctrTitle"/>
          </p:nvPr>
        </p:nvSpPr>
        <p:spPr>
          <a:xfrm>
            <a:off x="1858703" y="1822833"/>
            <a:ext cx="5361300" cy="1448100"/>
          </a:xfrm>
          <a:prstGeom prst="rect">
            <a:avLst/>
          </a:prstGeom>
        </p:spPr>
        <p:txBody>
          <a:bodyPr spcFirstLastPara="1" wrap="square" lIns="91425" tIns="91425" rIns="91425" bIns="91425" anchor="ctr" anchorCtr="0">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type="subTitle" idx="1"/>
          </p:nvPr>
        </p:nvSpPr>
        <p:spPr>
          <a:xfrm>
            <a:off x="1858700" y="3413158"/>
            <a:ext cx="5361300" cy="52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9" name="Google Shape;119;p11"/>
          <p:cNvSpPr txBox="1"/>
          <p:nvPr>
            <p:ph type="title" hasCustomPrompt="1"/>
          </p:nvPr>
        </p:nvSpPr>
        <p:spPr>
          <a:xfrm>
            <a:off x="1385850" y="1383850"/>
            <a:ext cx="6372300" cy="1379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type="body" idx="1"/>
          </p:nvPr>
        </p:nvSpPr>
        <p:spPr>
          <a:xfrm>
            <a:off x="1385850" y="2863850"/>
            <a:ext cx="6372300" cy="641100"/>
          </a:xfrm>
          <a:prstGeom prst="rect">
            <a:avLst/>
          </a:prstGeom>
        </p:spPr>
        <p:txBody>
          <a:bodyPr spcFirstLastPara="1" wrap="square" lIns="91425" tIns="91425" rIns="91425" bIns="91425" anchor="t" anchorCtr="0">
            <a:noAutofit/>
          </a:bodyPr>
          <a:lstStyle>
            <a:lvl1pPr marL="457200" lvl="0" indent="-311150" algn="ctr">
              <a:spcBef>
                <a:spcPts val="0"/>
              </a:spcBef>
              <a:spcAft>
                <a:spcPts val="0"/>
              </a:spcAft>
              <a:buSzPts val="1300"/>
              <a:buChar char="●"/>
              <a:defRPr/>
            </a:lvl1pPr>
            <a:lvl2pPr marL="914400" lvl="1" indent="-298450" algn="ctr">
              <a:spcBef>
                <a:spcPts val="1600"/>
              </a:spcBef>
              <a:spcAft>
                <a:spcPts val="0"/>
              </a:spcAft>
              <a:buSzPts val="1100"/>
              <a:buChar char="○"/>
              <a:defRPr/>
            </a:lvl2pPr>
            <a:lvl3pPr marL="1371600" lvl="2" indent="-298450" algn="ctr">
              <a:spcBef>
                <a:spcPts val="1600"/>
              </a:spcBef>
              <a:spcAft>
                <a:spcPts val="0"/>
              </a:spcAft>
              <a:buSzPts val="1100"/>
              <a:buChar char="■"/>
              <a:defRPr/>
            </a:lvl3pPr>
            <a:lvl4pPr marL="1828800" lvl="3" indent="-298450" algn="ctr">
              <a:spcBef>
                <a:spcPts val="1600"/>
              </a:spcBef>
              <a:spcAft>
                <a:spcPts val="0"/>
              </a:spcAft>
              <a:buSzPts val="1100"/>
              <a:buChar char="●"/>
              <a:defRPr/>
            </a:lvl4pPr>
            <a:lvl5pPr marL="2286000" lvl="4" indent="-298450" algn="ctr">
              <a:spcBef>
                <a:spcPts val="1600"/>
              </a:spcBef>
              <a:spcAft>
                <a:spcPts val="0"/>
              </a:spcAft>
              <a:buSzPts val="1100"/>
              <a:buChar char="○"/>
              <a:defRPr/>
            </a:lvl5pPr>
            <a:lvl6pPr marL="2743200" lvl="5" indent="-298450" algn="ctr">
              <a:spcBef>
                <a:spcPts val="1600"/>
              </a:spcBef>
              <a:spcAft>
                <a:spcPts val="0"/>
              </a:spcAft>
              <a:buSzPts val="1100"/>
              <a:buChar char="■"/>
              <a:defRPr/>
            </a:lvl6pPr>
            <a:lvl7pPr marL="3200400" lvl="6" indent="-298450" algn="ctr">
              <a:spcBef>
                <a:spcPts val="1600"/>
              </a:spcBef>
              <a:spcAft>
                <a:spcPts val="0"/>
              </a:spcAft>
              <a:buSzPts val="1100"/>
              <a:buChar char="●"/>
              <a:defRPr/>
            </a:lvl7pPr>
            <a:lvl8pPr marL="3657600" lvl="7" indent="-298450" algn="ctr">
              <a:spcBef>
                <a:spcPts val="1600"/>
              </a:spcBef>
              <a:spcAft>
                <a:spcPts val="0"/>
              </a:spcAft>
              <a:buSzPts val="1100"/>
              <a:buChar char="○"/>
              <a:defRPr/>
            </a:lvl8pPr>
            <a:lvl9pPr marL="4114800" lvl="8" indent="-298450" algn="ctr">
              <a:spcBef>
                <a:spcPts val="1600"/>
              </a:spcBef>
              <a:spcAft>
                <a:spcPts val="1600"/>
              </a:spcAft>
              <a:buSzPts val="1100"/>
              <a:buChar char="■"/>
              <a:defRPr/>
            </a:lvl9pPr>
          </a:lstStyle>
          <a:p/>
        </p:txBody>
      </p:sp>
      <p:sp>
        <p:nvSpPr>
          <p:cNvPr id="121" name="Google Shape;121;p11"/>
          <p:cNvSpPr txBox="1"/>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22" name="Shape 122"/>
        <p:cNvGrpSpPr/>
        <p:nvPr/>
      </p:nvGrpSpPr>
      <p:grpSpPr>
        <a:xfrm>
          <a:off x="0" y="0"/>
          <a:ext cx="0" cy="0"/>
          <a:chOff x="0" y="0"/>
          <a:chExt cx="0" cy="0"/>
        </a:xfrm>
      </p:grpSpPr>
      <p:sp>
        <p:nvSpPr>
          <p:cNvPr id="123" name="Google Shape;123;p12"/>
          <p:cNvSpPr txBox="1"/>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cSld name="AUTOLAYOUT">
    <p:bg>
      <p:bgPr>
        <a:solidFill>
          <a:srgbClr val="FFFFFF"/>
        </a:solidFill>
        <a:effectLst/>
      </p:bgPr>
    </p:bg>
    <p:spTree>
      <p:nvGrpSpPr>
        <p:cNvPr id="124" name="Shape 124"/>
        <p:cNvGrpSpPr/>
        <p:nvPr/>
      </p:nvGrpSpPr>
      <p:grpSpPr>
        <a:xfrm>
          <a:off x="0" y="0"/>
          <a:ext cx="0" cy="0"/>
          <a:chOff x="0" y="0"/>
          <a:chExt cx="0" cy="0"/>
        </a:xfrm>
      </p:grpSpPr>
      <p:sp>
        <p:nvSpPr>
          <p:cNvPr id="125" name="Google Shape;125;p13"/>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 name="Google Shape;126;p13"/>
          <p:cNvSpPr/>
          <p:nvPr/>
        </p:nvSpPr>
        <p:spPr>
          <a:xfrm>
            <a:off x="0" y="25"/>
            <a:ext cx="4011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 name="Google Shape;127;p13"/>
          <p:cNvSpPr txBox="1"/>
          <p:nvPr>
            <p:ph type="ctrTitle"/>
          </p:nvPr>
        </p:nvSpPr>
        <p:spPr>
          <a:xfrm>
            <a:off x="315175" y="318675"/>
            <a:ext cx="3224400" cy="3020400"/>
          </a:xfrm>
          <a:prstGeom prst="rect">
            <a:avLst/>
          </a:prstGeom>
          <a:noFill/>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128" name="Google Shape;128;p13"/>
          <p:cNvSpPr txBox="1"/>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chemeClr val="dk1"/>
                </a:solidFill>
              </a:defRPr>
            </a:lvl1pPr>
            <a:lvl2pPr lvl="1" algn="r">
              <a:lnSpc>
                <a:spcPct val="100000"/>
              </a:lnSpc>
              <a:spcAft>
                <a:spcPts val="0"/>
              </a:spcAft>
              <a:buNone/>
              <a:defRPr sz="1000">
                <a:solidFill>
                  <a:schemeClr val="dk1"/>
                </a:solidFill>
              </a:defRPr>
            </a:lvl2pPr>
            <a:lvl3pPr lvl="2" algn="r">
              <a:lnSpc>
                <a:spcPct val="100000"/>
              </a:lnSpc>
              <a:spcAft>
                <a:spcPts val="0"/>
              </a:spcAft>
              <a:buNone/>
              <a:defRPr sz="1000">
                <a:solidFill>
                  <a:schemeClr val="dk1"/>
                </a:solidFill>
              </a:defRPr>
            </a:lvl3pPr>
            <a:lvl4pPr lvl="3" algn="r">
              <a:lnSpc>
                <a:spcPct val="100000"/>
              </a:lnSpc>
              <a:spcAft>
                <a:spcPts val="0"/>
              </a:spcAft>
              <a:buNone/>
              <a:defRPr sz="1000">
                <a:solidFill>
                  <a:schemeClr val="dk1"/>
                </a:solidFill>
              </a:defRPr>
            </a:lvl4pPr>
            <a:lvl5pPr lvl="4" algn="r">
              <a:lnSpc>
                <a:spcPct val="100000"/>
              </a:lnSpc>
              <a:spcAft>
                <a:spcPts val="0"/>
              </a:spcAft>
              <a:buNone/>
              <a:defRPr sz="1000">
                <a:solidFill>
                  <a:schemeClr val="dk1"/>
                </a:solidFill>
              </a:defRPr>
            </a:lvl5pPr>
            <a:lvl6pPr lvl="5" algn="r">
              <a:lnSpc>
                <a:spcPct val="100000"/>
              </a:lnSpc>
              <a:spcAft>
                <a:spcPts val="0"/>
              </a:spcAft>
              <a:buNone/>
              <a:defRPr sz="1000">
                <a:solidFill>
                  <a:schemeClr val="dk1"/>
                </a:solidFill>
              </a:defRPr>
            </a:lvl6pPr>
            <a:lvl7pPr lvl="6" algn="r">
              <a:lnSpc>
                <a:spcPct val="100000"/>
              </a:lnSpc>
              <a:spcAft>
                <a:spcPts val="0"/>
              </a:spcAft>
              <a:buNone/>
              <a:defRPr sz="1000">
                <a:solidFill>
                  <a:schemeClr val="dk1"/>
                </a:solidFill>
              </a:defRPr>
            </a:lvl7pPr>
            <a:lvl8pPr lvl="7" algn="r">
              <a:lnSpc>
                <a:spcPct val="100000"/>
              </a:lnSpc>
              <a:spcAft>
                <a:spcPts val="0"/>
              </a:spcAft>
              <a:buNone/>
              <a:defRPr sz="1000">
                <a:solidFill>
                  <a:schemeClr val="dk1"/>
                </a:solidFill>
              </a:defRPr>
            </a:lvl8pPr>
            <a:lvl9pPr lvl="8" algn="r">
              <a:lnSpc>
                <a:spcPct val="100000"/>
              </a:lnSpc>
              <a:spcAft>
                <a:spcPts val="0"/>
              </a:spcAft>
              <a:buNone/>
              <a:defRPr sz="1000">
                <a:solidFill>
                  <a:schemeClr val="dk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1">
  <p:cSld name="AUTOLAYOUT_1">
    <p:bg>
      <p:bgPr>
        <a:solidFill>
          <a:srgbClr val="FFFFFF"/>
        </a:solidFill>
        <a:effectLst/>
      </p:bgPr>
    </p:bg>
    <p:spTree>
      <p:nvGrpSpPr>
        <p:cNvPr id="129" name="Shape 129"/>
        <p:cNvGrpSpPr/>
        <p:nvPr/>
      </p:nvGrpSpPr>
      <p:grpSpPr>
        <a:xfrm>
          <a:off x="0" y="0"/>
          <a:ext cx="0" cy="0"/>
          <a:chOff x="0" y="0"/>
          <a:chExt cx="0" cy="0"/>
        </a:xfrm>
      </p:grpSpPr>
      <p:sp>
        <p:nvSpPr>
          <p:cNvPr id="130" name="Google Shape;130;p14"/>
          <p:cNvSpPr/>
          <p:nvPr/>
        </p:nvSpPr>
        <p:spPr>
          <a:xfrm>
            <a:off x="3047650" y="0"/>
            <a:ext cx="60963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 name="Google Shape;131;p14"/>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2" name="Google Shape;132;p14"/>
          <p:cNvGrpSpPr/>
          <p:nvPr/>
        </p:nvGrpSpPr>
        <p:grpSpPr>
          <a:xfrm>
            <a:off x="2" y="4713898"/>
            <a:ext cx="3047923" cy="429600"/>
            <a:chOff x="-73" y="4713898"/>
            <a:chExt cx="3047923" cy="429600"/>
          </a:xfrm>
        </p:grpSpPr>
        <p:sp>
          <p:nvSpPr>
            <p:cNvPr id="133" name="Google Shape;133;p14"/>
            <p:cNvSpPr/>
            <p:nvPr/>
          </p:nvSpPr>
          <p:spPr>
            <a:xfrm rot="-5400000">
              <a:off x="2452050" y="4547698"/>
              <a:ext cx="429600" cy="762000"/>
            </a:xfrm>
            <a:prstGeom prst="rtTriangl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 name="Google Shape;134;p14"/>
            <p:cNvSpPr/>
            <p:nvPr/>
          </p:nvSpPr>
          <p:spPr>
            <a:xfrm rot="-5400000">
              <a:off x="928119" y="4547698"/>
              <a:ext cx="429600" cy="762000"/>
            </a:xfrm>
            <a:prstGeom prst="rtTriangl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 name="Google Shape;135;p14"/>
            <p:cNvSpPr/>
            <p:nvPr/>
          </p:nvSpPr>
          <p:spPr>
            <a:xfrm rot="5400000" flipH="1">
              <a:off x="1689952" y="4547698"/>
              <a:ext cx="429600" cy="762000"/>
            </a:xfrm>
            <a:prstGeom prst="rtTriangl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 name="Google Shape;136;p14"/>
            <p:cNvSpPr/>
            <p:nvPr/>
          </p:nvSpPr>
          <p:spPr>
            <a:xfrm rot="5400000" flipH="1">
              <a:off x="166127" y="4547698"/>
              <a:ext cx="429600" cy="762000"/>
            </a:xfrm>
            <a:prstGeom prst="rtTriangl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7" name="Google Shape;137;p14"/>
          <p:cNvSpPr txBox="1"/>
          <p:nvPr>
            <p:ph type="title"/>
          </p:nvPr>
        </p:nvSpPr>
        <p:spPr>
          <a:xfrm>
            <a:off x="185350" y="679625"/>
            <a:ext cx="2683200" cy="1042500"/>
          </a:xfrm>
          <a:prstGeom prst="rect">
            <a:avLst/>
          </a:prstGeom>
          <a:noFill/>
        </p:spPr>
        <p:txBody>
          <a:bodyPr spcFirstLastPara="1" wrap="square" lIns="91425" tIns="91425" rIns="91425" bIns="91425" anchor="b" anchorCtr="0">
            <a:noAutofit/>
          </a:bodyPr>
          <a:lstStyle>
            <a:lvl1pPr lvl="0" algn="l">
              <a:lnSpc>
                <a:spcPct val="100000"/>
              </a:lnSpc>
              <a:spcBef>
                <a:spcPts val="0"/>
              </a:spcBef>
              <a:spcAft>
                <a:spcPts val="0"/>
              </a:spcAft>
              <a:buNone/>
              <a:defRPr sz="2400" b="1">
                <a:solidFill>
                  <a:srgbClr val="212121"/>
                </a:solidFill>
              </a:defRPr>
            </a:lvl1pPr>
            <a:lvl2pPr lvl="1" algn="l">
              <a:lnSpc>
                <a:spcPct val="100000"/>
              </a:lnSpc>
              <a:spcBef>
                <a:spcPts val="0"/>
              </a:spcBef>
              <a:spcAft>
                <a:spcPts val="0"/>
              </a:spcAft>
              <a:buNone/>
              <a:defRPr sz="2400" b="1">
                <a:solidFill>
                  <a:srgbClr val="212121"/>
                </a:solidFill>
              </a:defRPr>
            </a:lvl2pPr>
            <a:lvl3pPr lvl="2" algn="l">
              <a:lnSpc>
                <a:spcPct val="100000"/>
              </a:lnSpc>
              <a:spcBef>
                <a:spcPts val="0"/>
              </a:spcBef>
              <a:spcAft>
                <a:spcPts val="0"/>
              </a:spcAft>
              <a:buNone/>
              <a:defRPr sz="2400" b="1">
                <a:solidFill>
                  <a:srgbClr val="212121"/>
                </a:solidFill>
              </a:defRPr>
            </a:lvl3pPr>
            <a:lvl4pPr lvl="3" algn="l">
              <a:lnSpc>
                <a:spcPct val="100000"/>
              </a:lnSpc>
              <a:spcBef>
                <a:spcPts val="0"/>
              </a:spcBef>
              <a:spcAft>
                <a:spcPts val="0"/>
              </a:spcAft>
              <a:buNone/>
              <a:defRPr sz="2400" b="1">
                <a:solidFill>
                  <a:srgbClr val="212121"/>
                </a:solidFill>
              </a:defRPr>
            </a:lvl4pPr>
            <a:lvl5pPr lvl="4" algn="l">
              <a:lnSpc>
                <a:spcPct val="100000"/>
              </a:lnSpc>
              <a:spcBef>
                <a:spcPts val="0"/>
              </a:spcBef>
              <a:spcAft>
                <a:spcPts val="0"/>
              </a:spcAft>
              <a:buNone/>
              <a:defRPr sz="2400" b="1">
                <a:solidFill>
                  <a:srgbClr val="212121"/>
                </a:solidFill>
              </a:defRPr>
            </a:lvl5pPr>
            <a:lvl6pPr lvl="5" algn="l">
              <a:lnSpc>
                <a:spcPct val="100000"/>
              </a:lnSpc>
              <a:spcBef>
                <a:spcPts val="0"/>
              </a:spcBef>
              <a:spcAft>
                <a:spcPts val="0"/>
              </a:spcAft>
              <a:buNone/>
              <a:defRPr sz="2400" b="1">
                <a:solidFill>
                  <a:srgbClr val="212121"/>
                </a:solidFill>
              </a:defRPr>
            </a:lvl6pPr>
            <a:lvl7pPr lvl="6" algn="l">
              <a:lnSpc>
                <a:spcPct val="100000"/>
              </a:lnSpc>
              <a:spcBef>
                <a:spcPts val="0"/>
              </a:spcBef>
              <a:spcAft>
                <a:spcPts val="0"/>
              </a:spcAft>
              <a:buNone/>
              <a:defRPr sz="2400" b="1">
                <a:solidFill>
                  <a:srgbClr val="212121"/>
                </a:solidFill>
              </a:defRPr>
            </a:lvl7pPr>
            <a:lvl8pPr lvl="7" algn="l">
              <a:lnSpc>
                <a:spcPct val="100000"/>
              </a:lnSpc>
              <a:spcBef>
                <a:spcPts val="0"/>
              </a:spcBef>
              <a:spcAft>
                <a:spcPts val="0"/>
              </a:spcAft>
              <a:buNone/>
              <a:defRPr sz="2400" b="1">
                <a:solidFill>
                  <a:srgbClr val="212121"/>
                </a:solidFill>
              </a:defRPr>
            </a:lvl8pPr>
            <a:lvl9pPr lvl="8" algn="l">
              <a:lnSpc>
                <a:spcPct val="100000"/>
              </a:lnSpc>
              <a:spcBef>
                <a:spcPts val="0"/>
              </a:spcBef>
              <a:spcAft>
                <a:spcPts val="0"/>
              </a:spcAft>
              <a:buNone/>
              <a:defRPr sz="2400" b="1">
                <a:solidFill>
                  <a:srgbClr val="212121"/>
                </a:solidFill>
              </a:defRPr>
            </a:lvl9pPr>
          </a:lstStyle>
          <a:p/>
        </p:txBody>
      </p:sp>
      <p:sp>
        <p:nvSpPr>
          <p:cNvPr id="138" name="Google Shape;138;p14"/>
          <p:cNvSpPr txBox="1"/>
          <p:nvPr>
            <p:ph type="body" idx="1"/>
          </p:nvPr>
        </p:nvSpPr>
        <p:spPr>
          <a:xfrm>
            <a:off x="185350" y="1798300"/>
            <a:ext cx="2683200" cy="2540100"/>
          </a:xfrm>
          <a:prstGeom prst="rect">
            <a:avLst/>
          </a:prstGeom>
          <a:noFill/>
        </p:spPr>
        <p:txBody>
          <a:bodyPr spcFirstLastPara="1" wrap="square" lIns="91425" tIns="91425" rIns="91425" bIns="91425" anchor="t" anchorCtr="0">
            <a:noAutofit/>
          </a:bodyPr>
          <a:lstStyle>
            <a:lvl1pPr marL="457200" lvl="0" indent="-330200" algn="l">
              <a:lnSpc>
                <a:spcPct val="115000"/>
              </a:lnSpc>
              <a:spcBef>
                <a:spcPts val="0"/>
              </a:spcBef>
              <a:spcAft>
                <a:spcPts val="0"/>
              </a:spcAft>
              <a:buClr>
                <a:srgbClr val="616161"/>
              </a:buClr>
              <a:buSzPts val="1600"/>
              <a:buChar char="●"/>
              <a:defRPr sz="1600">
                <a:solidFill>
                  <a:srgbClr val="616161"/>
                </a:solidFill>
              </a:defRPr>
            </a:lvl1pPr>
            <a:lvl2pPr marL="914400" lvl="1" indent="-298450" algn="l">
              <a:lnSpc>
                <a:spcPct val="115000"/>
              </a:lnSpc>
              <a:spcBef>
                <a:spcPts val="1600"/>
              </a:spcBef>
              <a:spcAft>
                <a:spcPts val="0"/>
              </a:spcAft>
              <a:buClr>
                <a:srgbClr val="616161"/>
              </a:buClr>
              <a:buSzPts val="1100"/>
              <a:buChar char="○"/>
              <a:defRPr sz="1400">
                <a:solidFill>
                  <a:srgbClr val="616161"/>
                </a:solidFill>
              </a:defRPr>
            </a:lvl2pPr>
            <a:lvl3pPr marL="1371600" lvl="2" indent="-298450" algn="l">
              <a:lnSpc>
                <a:spcPct val="115000"/>
              </a:lnSpc>
              <a:spcBef>
                <a:spcPts val="1600"/>
              </a:spcBef>
              <a:spcAft>
                <a:spcPts val="0"/>
              </a:spcAft>
              <a:buClr>
                <a:srgbClr val="616161"/>
              </a:buClr>
              <a:buSzPts val="1100"/>
              <a:buChar char="■"/>
              <a:defRPr sz="1400">
                <a:solidFill>
                  <a:srgbClr val="616161"/>
                </a:solidFill>
              </a:defRPr>
            </a:lvl3pPr>
            <a:lvl4pPr marL="1828800" lvl="3" indent="-298450" algn="l">
              <a:lnSpc>
                <a:spcPct val="115000"/>
              </a:lnSpc>
              <a:spcBef>
                <a:spcPts val="1600"/>
              </a:spcBef>
              <a:spcAft>
                <a:spcPts val="0"/>
              </a:spcAft>
              <a:buClr>
                <a:srgbClr val="616161"/>
              </a:buClr>
              <a:buSzPts val="1100"/>
              <a:buChar char="●"/>
              <a:defRPr sz="1400">
                <a:solidFill>
                  <a:srgbClr val="616161"/>
                </a:solidFill>
              </a:defRPr>
            </a:lvl4pPr>
            <a:lvl5pPr marL="2286000" lvl="4" indent="-298450" algn="l">
              <a:lnSpc>
                <a:spcPct val="115000"/>
              </a:lnSpc>
              <a:spcBef>
                <a:spcPts val="1600"/>
              </a:spcBef>
              <a:spcAft>
                <a:spcPts val="0"/>
              </a:spcAft>
              <a:buClr>
                <a:srgbClr val="616161"/>
              </a:buClr>
              <a:buSzPts val="1100"/>
              <a:buChar char="○"/>
              <a:defRPr sz="1400">
                <a:solidFill>
                  <a:srgbClr val="616161"/>
                </a:solidFill>
              </a:defRPr>
            </a:lvl5pPr>
            <a:lvl6pPr marL="2743200" lvl="5" indent="-298450" algn="l">
              <a:lnSpc>
                <a:spcPct val="115000"/>
              </a:lnSpc>
              <a:spcBef>
                <a:spcPts val="1600"/>
              </a:spcBef>
              <a:spcAft>
                <a:spcPts val="0"/>
              </a:spcAft>
              <a:buClr>
                <a:srgbClr val="616161"/>
              </a:buClr>
              <a:buSzPts val="1100"/>
              <a:buChar char="■"/>
              <a:defRPr sz="1400">
                <a:solidFill>
                  <a:srgbClr val="616161"/>
                </a:solidFill>
              </a:defRPr>
            </a:lvl6pPr>
            <a:lvl7pPr marL="3200400" lvl="6" indent="-298450" algn="l">
              <a:lnSpc>
                <a:spcPct val="115000"/>
              </a:lnSpc>
              <a:spcBef>
                <a:spcPts val="1600"/>
              </a:spcBef>
              <a:spcAft>
                <a:spcPts val="0"/>
              </a:spcAft>
              <a:buClr>
                <a:srgbClr val="616161"/>
              </a:buClr>
              <a:buSzPts val="1100"/>
              <a:buChar char="●"/>
              <a:defRPr sz="1400">
                <a:solidFill>
                  <a:srgbClr val="616161"/>
                </a:solidFill>
              </a:defRPr>
            </a:lvl7pPr>
            <a:lvl8pPr marL="3657600" lvl="7" indent="-298450" algn="l">
              <a:lnSpc>
                <a:spcPct val="115000"/>
              </a:lnSpc>
              <a:spcBef>
                <a:spcPts val="1600"/>
              </a:spcBef>
              <a:spcAft>
                <a:spcPts val="0"/>
              </a:spcAft>
              <a:buClr>
                <a:srgbClr val="616161"/>
              </a:buClr>
              <a:buSzPts val="1100"/>
              <a:buChar char="○"/>
              <a:defRPr sz="1400">
                <a:solidFill>
                  <a:srgbClr val="616161"/>
                </a:solidFill>
              </a:defRPr>
            </a:lvl8pPr>
            <a:lvl9pPr marL="4114800" lvl="8" indent="-298450" algn="l">
              <a:lnSpc>
                <a:spcPct val="115000"/>
              </a:lnSpc>
              <a:spcBef>
                <a:spcPts val="1600"/>
              </a:spcBef>
              <a:spcAft>
                <a:spcPts val="1600"/>
              </a:spcAft>
              <a:buClr>
                <a:srgbClr val="616161"/>
              </a:buClr>
              <a:buSzPts val="1100"/>
              <a:buChar char="■"/>
              <a:defRPr sz="1400">
                <a:solidFill>
                  <a:srgbClr val="616161"/>
                </a:solidFill>
              </a:defRPr>
            </a:lvl9pPr>
          </a:lstStyle>
          <a:p/>
        </p:txBody>
      </p:sp>
      <p:sp>
        <p:nvSpPr>
          <p:cNvPr id="139" name="Google Shape;139;p14"/>
          <p:cNvSpPr txBox="1"/>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2">
  <p:cSld name="AUTOLAYOUT_2">
    <p:bg>
      <p:bgPr>
        <a:solidFill>
          <a:srgbClr val="FFFFFF"/>
        </a:solidFill>
        <a:effectLst/>
      </p:bgPr>
    </p:bg>
    <p:spTree>
      <p:nvGrpSpPr>
        <p:cNvPr id="140" name="Shape 140"/>
        <p:cNvGrpSpPr/>
        <p:nvPr/>
      </p:nvGrpSpPr>
      <p:grpSpPr>
        <a:xfrm>
          <a:off x="0" y="0"/>
          <a:ext cx="0" cy="0"/>
          <a:chOff x="0" y="0"/>
          <a:chExt cx="0" cy="0"/>
        </a:xfrm>
      </p:grpSpPr>
      <p:sp>
        <p:nvSpPr>
          <p:cNvPr id="141" name="Google Shape;141;p15"/>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 name="Google Shape;142;p15"/>
          <p:cNvSpPr/>
          <p:nvPr/>
        </p:nvSpPr>
        <p:spPr>
          <a:xfrm>
            <a:off x="3047650" y="0"/>
            <a:ext cx="60963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 name="Google Shape;143;p15"/>
          <p:cNvSpPr/>
          <p:nvPr/>
        </p:nvSpPr>
        <p:spPr>
          <a:xfrm>
            <a:off x="205218" y="201292"/>
            <a:ext cx="408900" cy="3819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 name="Google Shape;144;p15"/>
          <p:cNvSpPr/>
          <p:nvPr/>
        </p:nvSpPr>
        <p:spPr>
          <a:xfrm>
            <a:off x="205218" y="201292"/>
            <a:ext cx="408900" cy="381900"/>
          </a:xfrm>
          <a:prstGeom prst="flowChartDelay">
            <a:avLst/>
          </a:pr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 name="Google Shape;145;p15"/>
          <p:cNvSpPr/>
          <p:nvPr/>
        </p:nvSpPr>
        <p:spPr>
          <a:xfrm>
            <a:off x="100882" y="201292"/>
            <a:ext cx="408900" cy="3819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46;p15"/>
          <p:cNvSpPr/>
          <p:nvPr/>
        </p:nvSpPr>
        <p:spPr>
          <a:xfrm>
            <a:off x="100882" y="201292"/>
            <a:ext cx="408900" cy="381900"/>
          </a:xfrm>
          <a:prstGeom prst="flowChartDelay">
            <a:avLst/>
          </a:prstGeom>
          <a:solidFill>
            <a:srgbClr val="FFFFFF">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 name="Google Shape;147;p15"/>
          <p:cNvSpPr/>
          <p:nvPr/>
        </p:nvSpPr>
        <p:spPr>
          <a:xfrm>
            <a:off x="319" y="201292"/>
            <a:ext cx="408900" cy="3819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15"/>
          <p:cNvSpPr/>
          <p:nvPr/>
        </p:nvSpPr>
        <p:spPr>
          <a:xfrm>
            <a:off x="319" y="201292"/>
            <a:ext cx="408900" cy="381900"/>
          </a:xfrm>
          <a:prstGeom prst="flowChartDelay">
            <a:avLst/>
          </a:prstGeom>
          <a:solidFill>
            <a:srgbClr val="FFFFFF">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 name="Google Shape;149;p15"/>
          <p:cNvSpPr txBox="1"/>
          <p:nvPr>
            <p:ph type="title"/>
          </p:nvPr>
        </p:nvSpPr>
        <p:spPr>
          <a:xfrm>
            <a:off x="233600" y="829550"/>
            <a:ext cx="2566200" cy="892500"/>
          </a:xfrm>
          <a:prstGeom prst="rect">
            <a:avLst/>
          </a:prstGeom>
          <a:noFill/>
        </p:spPr>
        <p:txBody>
          <a:bodyPr spcFirstLastPara="1" wrap="square" lIns="91425" tIns="91425" rIns="91425" bIns="91425" anchor="b" anchorCtr="0">
            <a:noAutofit/>
          </a:bodyPr>
          <a:lstStyle>
            <a:lvl1pPr lvl="0" algn="l">
              <a:lnSpc>
                <a:spcPct val="100000"/>
              </a:lnSpc>
              <a:spcBef>
                <a:spcPts val="0"/>
              </a:spcBef>
              <a:spcAft>
                <a:spcPts val="0"/>
              </a:spcAft>
              <a:buNone/>
              <a:defRPr sz="2100" b="1">
                <a:solidFill>
                  <a:schemeClr val="lt1"/>
                </a:solidFill>
              </a:defRPr>
            </a:lvl1pPr>
            <a:lvl2pPr lvl="1" algn="l">
              <a:lnSpc>
                <a:spcPct val="100000"/>
              </a:lnSpc>
              <a:spcBef>
                <a:spcPts val="0"/>
              </a:spcBef>
              <a:spcAft>
                <a:spcPts val="0"/>
              </a:spcAft>
              <a:buNone/>
              <a:defRPr sz="2100" b="1">
                <a:solidFill>
                  <a:schemeClr val="lt1"/>
                </a:solidFill>
              </a:defRPr>
            </a:lvl2pPr>
            <a:lvl3pPr lvl="2" algn="l">
              <a:lnSpc>
                <a:spcPct val="100000"/>
              </a:lnSpc>
              <a:spcBef>
                <a:spcPts val="0"/>
              </a:spcBef>
              <a:spcAft>
                <a:spcPts val="0"/>
              </a:spcAft>
              <a:buNone/>
              <a:defRPr sz="2100" b="1">
                <a:solidFill>
                  <a:schemeClr val="lt1"/>
                </a:solidFill>
              </a:defRPr>
            </a:lvl3pPr>
            <a:lvl4pPr lvl="3" algn="l">
              <a:lnSpc>
                <a:spcPct val="100000"/>
              </a:lnSpc>
              <a:spcBef>
                <a:spcPts val="0"/>
              </a:spcBef>
              <a:spcAft>
                <a:spcPts val="0"/>
              </a:spcAft>
              <a:buNone/>
              <a:defRPr sz="2100" b="1">
                <a:solidFill>
                  <a:schemeClr val="lt1"/>
                </a:solidFill>
              </a:defRPr>
            </a:lvl4pPr>
            <a:lvl5pPr lvl="4" algn="l">
              <a:lnSpc>
                <a:spcPct val="100000"/>
              </a:lnSpc>
              <a:spcBef>
                <a:spcPts val="0"/>
              </a:spcBef>
              <a:spcAft>
                <a:spcPts val="0"/>
              </a:spcAft>
              <a:buNone/>
              <a:defRPr sz="2100" b="1">
                <a:solidFill>
                  <a:schemeClr val="lt1"/>
                </a:solidFill>
              </a:defRPr>
            </a:lvl5pPr>
            <a:lvl6pPr lvl="5" algn="l">
              <a:lnSpc>
                <a:spcPct val="100000"/>
              </a:lnSpc>
              <a:spcBef>
                <a:spcPts val="0"/>
              </a:spcBef>
              <a:spcAft>
                <a:spcPts val="0"/>
              </a:spcAft>
              <a:buNone/>
              <a:defRPr sz="2100" b="1">
                <a:solidFill>
                  <a:schemeClr val="lt1"/>
                </a:solidFill>
              </a:defRPr>
            </a:lvl6pPr>
            <a:lvl7pPr lvl="6" algn="l">
              <a:lnSpc>
                <a:spcPct val="100000"/>
              </a:lnSpc>
              <a:spcBef>
                <a:spcPts val="0"/>
              </a:spcBef>
              <a:spcAft>
                <a:spcPts val="0"/>
              </a:spcAft>
              <a:buNone/>
              <a:defRPr sz="2100" b="1">
                <a:solidFill>
                  <a:schemeClr val="lt1"/>
                </a:solidFill>
              </a:defRPr>
            </a:lvl7pPr>
            <a:lvl8pPr lvl="7" algn="l">
              <a:lnSpc>
                <a:spcPct val="100000"/>
              </a:lnSpc>
              <a:spcBef>
                <a:spcPts val="0"/>
              </a:spcBef>
              <a:spcAft>
                <a:spcPts val="0"/>
              </a:spcAft>
              <a:buNone/>
              <a:defRPr sz="2100" b="1">
                <a:solidFill>
                  <a:schemeClr val="lt1"/>
                </a:solidFill>
              </a:defRPr>
            </a:lvl8pPr>
            <a:lvl9pPr lvl="8" algn="l">
              <a:lnSpc>
                <a:spcPct val="100000"/>
              </a:lnSpc>
              <a:spcBef>
                <a:spcPts val="0"/>
              </a:spcBef>
              <a:spcAft>
                <a:spcPts val="0"/>
              </a:spcAft>
              <a:buNone/>
              <a:defRPr sz="2100" b="1">
                <a:solidFill>
                  <a:schemeClr val="lt1"/>
                </a:solidFill>
              </a:defRPr>
            </a:lvl9pPr>
          </a:lstStyle>
          <a:p/>
        </p:txBody>
      </p:sp>
      <p:sp>
        <p:nvSpPr>
          <p:cNvPr id="150" name="Google Shape;150;p15"/>
          <p:cNvSpPr txBox="1"/>
          <p:nvPr>
            <p:ph type="body" idx="1"/>
          </p:nvPr>
        </p:nvSpPr>
        <p:spPr>
          <a:xfrm>
            <a:off x="233600" y="1798300"/>
            <a:ext cx="2566200" cy="2977200"/>
          </a:xfrm>
          <a:prstGeom prst="rect">
            <a:avLst/>
          </a:prstGeom>
          <a:noFill/>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chemeClr val="lt1"/>
              </a:buClr>
              <a:buSzPts val="1400"/>
              <a:buChar char="●"/>
              <a:defRPr sz="1400">
                <a:solidFill>
                  <a:schemeClr val="lt1"/>
                </a:solidFill>
              </a:defRPr>
            </a:lvl1pPr>
            <a:lvl2pPr marL="914400" lvl="1" indent="-304800" algn="l">
              <a:lnSpc>
                <a:spcPct val="115000"/>
              </a:lnSpc>
              <a:spcBef>
                <a:spcPts val="1600"/>
              </a:spcBef>
              <a:spcAft>
                <a:spcPts val="0"/>
              </a:spcAft>
              <a:buClr>
                <a:schemeClr val="lt1"/>
              </a:buClr>
              <a:buSzPts val="1200"/>
              <a:buChar char="○"/>
              <a:defRPr sz="1200">
                <a:solidFill>
                  <a:schemeClr val="lt1"/>
                </a:solidFill>
              </a:defRPr>
            </a:lvl2pPr>
            <a:lvl3pPr marL="1371600" lvl="2" indent="-304800" algn="l">
              <a:lnSpc>
                <a:spcPct val="115000"/>
              </a:lnSpc>
              <a:spcBef>
                <a:spcPts val="1600"/>
              </a:spcBef>
              <a:spcAft>
                <a:spcPts val="0"/>
              </a:spcAft>
              <a:buClr>
                <a:schemeClr val="lt1"/>
              </a:buClr>
              <a:buSzPts val="1200"/>
              <a:buChar char="■"/>
              <a:defRPr sz="1200">
                <a:solidFill>
                  <a:schemeClr val="lt1"/>
                </a:solidFill>
              </a:defRPr>
            </a:lvl3pPr>
            <a:lvl4pPr marL="1828800" lvl="3" indent="-304800" algn="l">
              <a:lnSpc>
                <a:spcPct val="115000"/>
              </a:lnSpc>
              <a:spcBef>
                <a:spcPts val="1600"/>
              </a:spcBef>
              <a:spcAft>
                <a:spcPts val="0"/>
              </a:spcAft>
              <a:buClr>
                <a:schemeClr val="lt1"/>
              </a:buClr>
              <a:buSzPts val="1200"/>
              <a:buChar char="●"/>
              <a:defRPr sz="1200">
                <a:solidFill>
                  <a:schemeClr val="lt1"/>
                </a:solidFill>
              </a:defRPr>
            </a:lvl4pPr>
            <a:lvl5pPr marL="2286000" lvl="4" indent="-304800" algn="l">
              <a:lnSpc>
                <a:spcPct val="115000"/>
              </a:lnSpc>
              <a:spcBef>
                <a:spcPts val="1600"/>
              </a:spcBef>
              <a:spcAft>
                <a:spcPts val="0"/>
              </a:spcAft>
              <a:buClr>
                <a:schemeClr val="lt1"/>
              </a:buClr>
              <a:buSzPts val="1200"/>
              <a:buChar char="○"/>
              <a:defRPr sz="1200">
                <a:solidFill>
                  <a:schemeClr val="lt1"/>
                </a:solidFill>
              </a:defRPr>
            </a:lvl5pPr>
            <a:lvl6pPr marL="2743200" lvl="5" indent="-304800" algn="l">
              <a:lnSpc>
                <a:spcPct val="115000"/>
              </a:lnSpc>
              <a:spcBef>
                <a:spcPts val="1600"/>
              </a:spcBef>
              <a:spcAft>
                <a:spcPts val="0"/>
              </a:spcAft>
              <a:buClr>
                <a:schemeClr val="lt1"/>
              </a:buClr>
              <a:buSzPts val="1200"/>
              <a:buChar char="■"/>
              <a:defRPr sz="1200">
                <a:solidFill>
                  <a:schemeClr val="lt1"/>
                </a:solidFill>
              </a:defRPr>
            </a:lvl6pPr>
            <a:lvl7pPr marL="3200400" lvl="6" indent="-304800" algn="l">
              <a:lnSpc>
                <a:spcPct val="115000"/>
              </a:lnSpc>
              <a:spcBef>
                <a:spcPts val="1600"/>
              </a:spcBef>
              <a:spcAft>
                <a:spcPts val="0"/>
              </a:spcAft>
              <a:buClr>
                <a:schemeClr val="lt1"/>
              </a:buClr>
              <a:buSzPts val="1200"/>
              <a:buChar char="●"/>
              <a:defRPr sz="1200">
                <a:solidFill>
                  <a:schemeClr val="lt1"/>
                </a:solidFill>
              </a:defRPr>
            </a:lvl7pPr>
            <a:lvl8pPr marL="3657600" lvl="7" indent="-304800" algn="l">
              <a:lnSpc>
                <a:spcPct val="115000"/>
              </a:lnSpc>
              <a:spcBef>
                <a:spcPts val="1600"/>
              </a:spcBef>
              <a:spcAft>
                <a:spcPts val="0"/>
              </a:spcAft>
              <a:buClr>
                <a:schemeClr val="lt1"/>
              </a:buClr>
              <a:buSzPts val="1200"/>
              <a:buChar char="○"/>
              <a:defRPr sz="1200">
                <a:solidFill>
                  <a:schemeClr val="lt1"/>
                </a:solidFill>
              </a:defRPr>
            </a:lvl8pPr>
            <a:lvl9pPr marL="4114800" lvl="8" indent="-30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151" name="Google Shape;151;p15"/>
          <p:cNvSpPr txBox="1"/>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solidFill>
          <a:schemeClr val="accent3"/>
        </a:solidFill>
        <a:effectLst/>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7" name="Google Shape;47;p3"/>
          <p:cNvSpPr txBox="1"/>
          <p:nvPr>
            <p:ph type="title"/>
          </p:nvPr>
        </p:nvSpPr>
        <p:spPr>
          <a:xfrm>
            <a:off x="1888684" y="1746100"/>
            <a:ext cx="5377500" cy="1646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bg>
      <p:bgPr>
        <a:solidFill>
          <a:schemeClr val="dk2"/>
        </a:solidFill>
        <a:effectLst/>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53;p4"/>
          <p:cNvSpPr txBox="1"/>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55" name="Google Shape;55;p4"/>
          <p:cNvSpPr txBox="1"/>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bg>
      <p:bgPr>
        <a:solidFill>
          <a:schemeClr val="dk2"/>
        </a:solidFill>
        <a:effectLst/>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60;p5"/>
          <p:cNvSpPr txBox="1"/>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type="body" idx="1"/>
          </p:nvPr>
        </p:nvSpPr>
        <p:spPr>
          <a:xfrm>
            <a:off x="819150" y="1990725"/>
            <a:ext cx="3686100" cy="244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62" name="Google Shape;62;p5"/>
          <p:cNvSpPr txBox="1"/>
          <p:nvPr>
            <p:ph type="body" idx="2"/>
          </p:nvPr>
        </p:nvSpPr>
        <p:spPr>
          <a:xfrm>
            <a:off x="4638675" y="1990725"/>
            <a:ext cx="3686100" cy="244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63" name="Google Shape;63;p5"/>
          <p:cNvSpPr txBox="1"/>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bg>
      <p:bgPr>
        <a:solidFill>
          <a:schemeClr val="dk2"/>
        </a:solidFill>
        <a:effectLst/>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 name="Google Shape;68;p6"/>
          <p:cNvSpPr txBox="1"/>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 name="Google Shape;74;p7"/>
          <p:cNvSpPr txBox="1"/>
          <p:nvPr>
            <p:ph type="title"/>
          </p:nvPr>
        </p:nvSpPr>
        <p:spPr>
          <a:xfrm>
            <a:off x="819150" y="845600"/>
            <a:ext cx="3709200" cy="13830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type="body" idx="1"/>
          </p:nvPr>
        </p:nvSpPr>
        <p:spPr>
          <a:xfrm>
            <a:off x="830700" y="2319050"/>
            <a:ext cx="3709200" cy="2119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76" name="Google Shape;76;p7"/>
          <p:cNvSpPr txBox="1"/>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3" name="Google Shape;93;p8"/>
          <p:cNvSpPr txBox="1"/>
          <p:nvPr>
            <p:ph type="title"/>
          </p:nvPr>
        </p:nvSpPr>
        <p:spPr>
          <a:xfrm>
            <a:off x="1393929" y="1301146"/>
            <a:ext cx="6366900" cy="2539200"/>
          </a:xfrm>
          <a:prstGeom prst="rect">
            <a:avLst/>
          </a:prstGeom>
        </p:spPr>
        <p:txBody>
          <a:bodyPr spcFirstLastPara="1" wrap="square" lIns="91425" tIns="91425" rIns="91425" bIns="91425" anchor="ctr" anchorCtr="0">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 name="Google Shape;99;p9"/>
          <p:cNvSpPr txBox="1"/>
          <p:nvPr>
            <p:ph type="title"/>
          </p:nvPr>
        </p:nvSpPr>
        <p:spPr>
          <a:xfrm>
            <a:off x="819150" y="845600"/>
            <a:ext cx="6424200" cy="7050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type="subTitle" idx="1"/>
          </p:nvPr>
        </p:nvSpPr>
        <p:spPr>
          <a:xfrm>
            <a:off x="819150" y="1550700"/>
            <a:ext cx="5859900" cy="39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type="body" idx="2"/>
          </p:nvPr>
        </p:nvSpPr>
        <p:spPr>
          <a:xfrm>
            <a:off x="819150" y="2467050"/>
            <a:ext cx="5859900" cy="209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102" name="Google Shape;102;p9"/>
          <p:cNvSpPr txBox="1"/>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 name="Google Shape;107;p10"/>
          <p:cNvSpPr txBox="1"/>
          <p:nvPr>
            <p:ph type="body" idx="1"/>
          </p:nvPr>
        </p:nvSpPr>
        <p:spPr>
          <a:xfrm>
            <a:off x="328025" y="4163500"/>
            <a:ext cx="7415100" cy="605100"/>
          </a:xfrm>
          <a:prstGeom prst="rect">
            <a:avLst/>
          </a:prstGeom>
        </p:spPr>
        <p:txBody>
          <a:bodyPr spcFirstLastPara="1" wrap="square" lIns="91425" tIns="91425" rIns="91425" bIns="91425" anchor="b" anchorCtr="0">
            <a:noAutofit/>
          </a:bodyPr>
          <a:lstStyle>
            <a:lvl1pPr marL="457200" lvl="0" indent="-228600">
              <a:lnSpc>
                <a:spcPct val="100000"/>
              </a:lnSpc>
              <a:spcBef>
                <a:spcPts val="0"/>
              </a:spcBef>
              <a:spcAft>
                <a:spcPts val="0"/>
              </a:spcAft>
              <a:buSzPts val="1300"/>
              <a:buNone/>
              <a:defRPr/>
            </a:lvl1pPr>
          </a:lstStyle>
          <a:p/>
        </p:txBody>
      </p:sp>
      <p:sp>
        <p:nvSpPr>
          <p:cNvPr id="108" name="Google Shape;108;p10"/>
          <p:cNvSpPr txBox="1"/>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Nunito" panose="00000500000000000000"/>
              <a:buNone/>
              <a:defRPr sz="2800">
                <a:solidFill>
                  <a:schemeClr val="lt1"/>
                </a:solidFill>
                <a:latin typeface="Nunito" panose="00000500000000000000"/>
                <a:ea typeface="Nunito" panose="00000500000000000000"/>
                <a:cs typeface="Nunito" panose="00000500000000000000"/>
                <a:sym typeface="Nunito" panose="00000500000000000000"/>
              </a:defRPr>
            </a:lvl1pPr>
            <a:lvl2pPr lvl="1">
              <a:spcBef>
                <a:spcPts val="0"/>
              </a:spcBef>
              <a:spcAft>
                <a:spcPts val="0"/>
              </a:spcAft>
              <a:buClr>
                <a:schemeClr val="lt1"/>
              </a:buClr>
              <a:buSzPts val="2800"/>
              <a:buFont typeface="Nunito" panose="00000500000000000000"/>
              <a:buNone/>
              <a:defRPr sz="2800">
                <a:solidFill>
                  <a:schemeClr val="lt1"/>
                </a:solidFill>
                <a:latin typeface="Nunito" panose="00000500000000000000"/>
                <a:ea typeface="Nunito" panose="00000500000000000000"/>
                <a:cs typeface="Nunito" panose="00000500000000000000"/>
                <a:sym typeface="Nunito" panose="00000500000000000000"/>
              </a:defRPr>
            </a:lvl2pPr>
            <a:lvl3pPr lvl="2">
              <a:spcBef>
                <a:spcPts val="0"/>
              </a:spcBef>
              <a:spcAft>
                <a:spcPts val="0"/>
              </a:spcAft>
              <a:buClr>
                <a:schemeClr val="lt1"/>
              </a:buClr>
              <a:buSzPts val="2800"/>
              <a:buFont typeface="Nunito" panose="00000500000000000000"/>
              <a:buNone/>
              <a:defRPr sz="2800">
                <a:solidFill>
                  <a:schemeClr val="lt1"/>
                </a:solidFill>
                <a:latin typeface="Nunito" panose="00000500000000000000"/>
                <a:ea typeface="Nunito" panose="00000500000000000000"/>
                <a:cs typeface="Nunito" panose="00000500000000000000"/>
                <a:sym typeface="Nunito" panose="00000500000000000000"/>
              </a:defRPr>
            </a:lvl3pPr>
            <a:lvl4pPr lvl="3">
              <a:spcBef>
                <a:spcPts val="0"/>
              </a:spcBef>
              <a:spcAft>
                <a:spcPts val="0"/>
              </a:spcAft>
              <a:buClr>
                <a:schemeClr val="lt1"/>
              </a:buClr>
              <a:buSzPts val="2800"/>
              <a:buFont typeface="Nunito" panose="00000500000000000000"/>
              <a:buNone/>
              <a:defRPr sz="2800">
                <a:solidFill>
                  <a:schemeClr val="lt1"/>
                </a:solidFill>
                <a:latin typeface="Nunito" panose="00000500000000000000"/>
                <a:ea typeface="Nunito" panose="00000500000000000000"/>
                <a:cs typeface="Nunito" panose="00000500000000000000"/>
                <a:sym typeface="Nunito" panose="00000500000000000000"/>
              </a:defRPr>
            </a:lvl4pPr>
            <a:lvl5pPr lvl="4">
              <a:spcBef>
                <a:spcPts val="0"/>
              </a:spcBef>
              <a:spcAft>
                <a:spcPts val="0"/>
              </a:spcAft>
              <a:buClr>
                <a:schemeClr val="lt1"/>
              </a:buClr>
              <a:buSzPts val="2800"/>
              <a:buFont typeface="Nunito" panose="00000500000000000000"/>
              <a:buNone/>
              <a:defRPr sz="2800">
                <a:solidFill>
                  <a:schemeClr val="lt1"/>
                </a:solidFill>
                <a:latin typeface="Nunito" panose="00000500000000000000"/>
                <a:ea typeface="Nunito" panose="00000500000000000000"/>
                <a:cs typeface="Nunito" panose="00000500000000000000"/>
                <a:sym typeface="Nunito" panose="00000500000000000000"/>
              </a:defRPr>
            </a:lvl5pPr>
            <a:lvl6pPr lvl="5">
              <a:spcBef>
                <a:spcPts val="0"/>
              </a:spcBef>
              <a:spcAft>
                <a:spcPts val="0"/>
              </a:spcAft>
              <a:buClr>
                <a:schemeClr val="lt1"/>
              </a:buClr>
              <a:buSzPts val="2800"/>
              <a:buFont typeface="Nunito" panose="00000500000000000000"/>
              <a:buNone/>
              <a:defRPr sz="2800">
                <a:solidFill>
                  <a:schemeClr val="lt1"/>
                </a:solidFill>
                <a:latin typeface="Nunito" panose="00000500000000000000"/>
                <a:ea typeface="Nunito" panose="00000500000000000000"/>
                <a:cs typeface="Nunito" panose="00000500000000000000"/>
                <a:sym typeface="Nunito" panose="00000500000000000000"/>
              </a:defRPr>
            </a:lvl6pPr>
            <a:lvl7pPr lvl="6">
              <a:spcBef>
                <a:spcPts val="0"/>
              </a:spcBef>
              <a:spcAft>
                <a:spcPts val="0"/>
              </a:spcAft>
              <a:buClr>
                <a:schemeClr val="lt1"/>
              </a:buClr>
              <a:buSzPts val="2800"/>
              <a:buFont typeface="Nunito" panose="00000500000000000000"/>
              <a:buNone/>
              <a:defRPr sz="2800">
                <a:solidFill>
                  <a:schemeClr val="lt1"/>
                </a:solidFill>
                <a:latin typeface="Nunito" panose="00000500000000000000"/>
                <a:ea typeface="Nunito" panose="00000500000000000000"/>
                <a:cs typeface="Nunito" panose="00000500000000000000"/>
                <a:sym typeface="Nunito" panose="00000500000000000000"/>
              </a:defRPr>
            </a:lvl7pPr>
            <a:lvl8pPr lvl="7">
              <a:spcBef>
                <a:spcPts val="0"/>
              </a:spcBef>
              <a:spcAft>
                <a:spcPts val="0"/>
              </a:spcAft>
              <a:buClr>
                <a:schemeClr val="lt1"/>
              </a:buClr>
              <a:buSzPts val="2800"/>
              <a:buFont typeface="Nunito" panose="00000500000000000000"/>
              <a:buNone/>
              <a:defRPr sz="2800">
                <a:solidFill>
                  <a:schemeClr val="lt1"/>
                </a:solidFill>
                <a:latin typeface="Nunito" panose="00000500000000000000"/>
                <a:ea typeface="Nunito" panose="00000500000000000000"/>
                <a:cs typeface="Nunito" panose="00000500000000000000"/>
                <a:sym typeface="Nunito" panose="00000500000000000000"/>
              </a:defRPr>
            </a:lvl8pPr>
            <a:lvl9pPr lvl="8">
              <a:spcBef>
                <a:spcPts val="0"/>
              </a:spcBef>
              <a:spcAft>
                <a:spcPts val="0"/>
              </a:spcAft>
              <a:buClr>
                <a:schemeClr val="lt1"/>
              </a:buClr>
              <a:buSzPts val="2800"/>
              <a:buFont typeface="Nunito" panose="00000500000000000000"/>
              <a:buNone/>
              <a:defRPr sz="2800">
                <a:solidFill>
                  <a:schemeClr val="lt1"/>
                </a:solidFill>
                <a:latin typeface="Nunito" panose="00000500000000000000"/>
                <a:ea typeface="Nunito" panose="00000500000000000000"/>
                <a:cs typeface="Nunito" panose="00000500000000000000"/>
                <a:sym typeface="Nunito" panose="00000500000000000000"/>
              </a:defRPr>
            </a:lvl9pPr>
          </a:lstStyle>
          <a:p/>
        </p:txBody>
      </p:sp>
      <p:sp>
        <p:nvSpPr>
          <p:cNvPr id="7" name="Google Shape;7;p1"/>
          <p:cNvSpPr txBox="1"/>
          <p:nvPr>
            <p:ph type="body" idx="1"/>
          </p:nvPr>
        </p:nvSpPr>
        <p:spPr>
          <a:xfrm>
            <a:off x="311700" y="1152475"/>
            <a:ext cx="8520600" cy="33912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2"/>
              </a:buClr>
              <a:buSzPts val="1300"/>
              <a:buFont typeface="Calibri" panose="020F0502020204030204"/>
              <a:buChar char="●"/>
              <a:defRPr sz="1300">
                <a:solidFill>
                  <a:schemeClr val="dk2"/>
                </a:solidFill>
                <a:latin typeface="Calibri" panose="020F0502020204030204"/>
                <a:ea typeface="Calibri" panose="020F0502020204030204"/>
                <a:cs typeface="Calibri" panose="020F0502020204030204"/>
                <a:sym typeface="Calibri" panose="020F0502020204030204"/>
              </a:defRPr>
            </a:lvl1pPr>
            <a:lvl2pPr marL="914400" lvl="1" indent="-298450">
              <a:lnSpc>
                <a:spcPct val="115000"/>
              </a:lnSpc>
              <a:spcBef>
                <a:spcPts val="1600"/>
              </a:spcBef>
              <a:spcAft>
                <a:spcPts val="0"/>
              </a:spcAft>
              <a:buClr>
                <a:schemeClr val="dk2"/>
              </a:buClr>
              <a:buSzPts val="1100"/>
              <a:buFont typeface="Calibri" panose="020F0502020204030204"/>
              <a:buChar char="○"/>
              <a:defRPr sz="1100">
                <a:solidFill>
                  <a:schemeClr val="dk2"/>
                </a:solidFill>
                <a:latin typeface="Calibri" panose="020F0502020204030204"/>
                <a:ea typeface="Calibri" panose="020F0502020204030204"/>
                <a:cs typeface="Calibri" panose="020F0502020204030204"/>
                <a:sym typeface="Calibri" panose="020F0502020204030204"/>
              </a:defRPr>
            </a:lvl2pPr>
            <a:lvl3pPr marL="1371600" lvl="2" indent="-298450">
              <a:lnSpc>
                <a:spcPct val="115000"/>
              </a:lnSpc>
              <a:spcBef>
                <a:spcPts val="1600"/>
              </a:spcBef>
              <a:spcAft>
                <a:spcPts val="0"/>
              </a:spcAft>
              <a:buClr>
                <a:schemeClr val="dk2"/>
              </a:buClr>
              <a:buSzPts val="1100"/>
              <a:buFont typeface="Calibri" panose="020F0502020204030204"/>
              <a:buChar char="■"/>
              <a:defRPr sz="1100">
                <a:solidFill>
                  <a:schemeClr val="dk2"/>
                </a:solidFill>
                <a:latin typeface="Calibri" panose="020F0502020204030204"/>
                <a:ea typeface="Calibri" panose="020F0502020204030204"/>
                <a:cs typeface="Calibri" panose="020F0502020204030204"/>
                <a:sym typeface="Calibri" panose="020F0502020204030204"/>
              </a:defRPr>
            </a:lvl3pPr>
            <a:lvl4pPr marL="1828800" lvl="3" indent="-298450">
              <a:lnSpc>
                <a:spcPct val="115000"/>
              </a:lnSpc>
              <a:spcBef>
                <a:spcPts val="1600"/>
              </a:spcBef>
              <a:spcAft>
                <a:spcPts val="0"/>
              </a:spcAft>
              <a:buClr>
                <a:schemeClr val="dk2"/>
              </a:buClr>
              <a:buSzPts val="1100"/>
              <a:buFont typeface="Calibri" panose="020F0502020204030204"/>
              <a:buChar char="●"/>
              <a:defRPr sz="1100">
                <a:solidFill>
                  <a:schemeClr val="dk2"/>
                </a:solidFill>
                <a:latin typeface="Calibri" panose="020F0502020204030204"/>
                <a:ea typeface="Calibri" panose="020F0502020204030204"/>
                <a:cs typeface="Calibri" panose="020F0502020204030204"/>
                <a:sym typeface="Calibri" panose="020F0502020204030204"/>
              </a:defRPr>
            </a:lvl4pPr>
            <a:lvl5pPr marL="2286000" lvl="4" indent="-298450">
              <a:lnSpc>
                <a:spcPct val="115000"/>
              </a:lnSpc>
              <a:spcBef>
                <a:spcPts val="1600"/>
              </a:spcBef>
              <a:spcAft>
                <a:spcPts val="0"/>
              </a:spcAft>
              <a:buClr>
                <a:schemeClr val="dk2"/>
              </a:buClr>
              <a:buSzPts val="1100"/>
              <a:buFont typeface="Calibri" panose="020F0502020204030204"/>
              <a:buChar char="○"/>
              <a:defRPr sz="1100">
                <a:solidFill>
                  <a:schemeClr val="dk2"/>
                </a:solidFill>
                <a:latin typeface="Calibri" panose="020F0502020204030204"/>
                <a:ea typeface="Calibri" panose="020F0502020204030204"/>
                <a:cs typeface="Calibri" panose="020F0502020204030204"/>
                <a:sym typeface="Calibri" panose="020F0502020204030204"/>
              </a:defRPr>
            </a:lvl5pPr>
            <a:lvl6pPr marL="2743200" lvl="5" indent="-298450">
              <a:lnSpc>
                <a:spcPct val="115000"/>
              </a:lnSpc>
              <a:spcBef>
                <a:spcPts val="1600"/>
              </a:spcBef>
              <a:spcAft>
                <a:spcPts val="0"/>
              </a:spcAft>
              <a:buClr>
                <a:schemeClr val="dk2"/>
              </a:buClr>
              <a:buSzPts val="1100"/>
              <a:buFont typeface="Calibri" panose="020F0502020204030204"/>
              <a:buChar char="■"/>
              <a:defRPr sz="1100">
                <a:solidFill>
                  <a:schemeClr val="dk2"/>
                </a:solidFill>
                <a:latin typeface="Calibri" panose="020F0502020204030204"/>
                <a:ea typeface="Calibri" panose="020F0502020204030204"/>
                <a:cs typeface="Calibri" panose="020F0502020204030204"/>
                <a:sym typeface="Calibri" panose="020F0502020204030204"/>
              </a:defRPr>
            </a:lvl6pPr>
            <a:lvl7pPr marL="3200400" lvl="6" indent="-298450">
              <a:lnSpc>
                <a:spcPct val="115000"/>
              </a:lnSpc>
              <a:spcBef>
                <a:spcPts val="1600"/>
              </a:spcBef>
              <a:spcAft>
                <a:spcPts val="0"/>
              </a:spcAft>
              <a:buClr>
                <a:schemeClr val="dk2"/>
              </a:buClr>
              <a:buSzPts val="1100"/>
              <a:buFont typeface="Calibri" panose="020F0502020204030204"/>
              <a:buChar char="●"/>
              <a:defRPr sz="1100">
                <a:solidFill>
                  <a:schemeClr val="dk2"/>
                </a:solidFill>
                <a:latin typeface="Calibri" panose="020F0502020204030204"/>
                <a:ea typeface="Calibri" panose="020F0502020204030204"/>
                <a:cs typeface="Calibri" panose="020F0502020204030204"/>
                <a:sym typeface="Calibri" panose="020F0502020204030204"/>
              </a:defRPr>
            </a:lvl7pPr>
            <a:lvl8pPr marL="3657600" lvl="7" indent="-298450">
              <a:lnSpc>
                <a:spcPct val="115000"/>
              </a:lnSpc>
              <a:spcBef>
                <a:spcPts val="1600"/>
              </a:spcBef>
              <a:spcAft>
                <a:spcPts val="0"/>
              </a:spcAft>
              <a:buClr>
                <a:schemeClr val="dk2"/>
              </a:buClr>
              <a:buSzPts val="1100"/>
              <a:buFont typeface="Calibri" panose="020F0502020204030204"/>
              <a:buChar char="○"/>
              <a:defRPr sz="1100">
                <a:solidFill>
                  <a:schemeClr val="dk2"/>
                </a:solidFill>
                <a:latin typeface="Calibri" panose="020F0502020204030204"/>
                <a:ea typeface="Calibri" panose="020F0502020204030204"/>
                <a:cs typeface="Calibri" panose="020F0502020204030204"/>
                <a:sym typeface="Calibri" panose="020F0502020204030204"/>
              </a:defRPr>
            </a:lvl8pPr>
            <a:lvl9pPr marL="4114800" lvl="8" indent="-298450">
              <a:lnSpc>
                <a:spcPct val="115000"/>
              </a:lnSpc>
              <a:spcBef>
                <a:spcPts val="1600"/>
              </a:spcBef>
              <a:spcAft>
                <a:spcPts val="1600"/>
              </a:spcAft>
              <a:buClr>
                <a:schemeClr val="dk2"/>
              </a:buClr>
              <a:buSzPts val="1100"/>
              <a:buFont typeface="Calibri" panose="020F0502020204030204"/>
              <a:buChar char="■"/>
              <a:defRPr sz="1100">
                <a:solidFill>
                  <a:schemeClr val="dk2"/>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p1"/>
          <p:cNvSpPr txBox="1"/>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Nunito" panose="00000500000000000000"/>
                <a:ea typeface="Nunito" panose="00000500000000000000"/>
                <a:cs typeface="Nunito" panose="00000500000000000000"/>
                <a:sym typeface="Nunito" panose="00000500000000000000"/>
              </a:defRPr>
            </a:lvl1pPr>
            <a:lvl2pPr lvl="1" algn="r">
              <a:buNone/>
              <a:defRPr sz="1000">
                <a:solidFill>
                  <a:schemeClr val="dk2"/>
                </a:solidFill>
                <a:latin typeface="Nunito" panose="00000500000000000000"/>
                <a:ea typeface="Nunito" panose="00000500000000000000"/>
                <a:cs typeface="Nunito" panose="00000500000000000000"/>
                <a:sym typeface="Nunito" panose="00000500000000000000"/>
              </a:defRPr>
            </a:lvl2pPr>
            <a:lvl3pPr lvl="2" algn="r">
              <a:buNone/>
              <a:defRPr sz="1000">
                <a:solidFill>
                  <a:schemeClr val="dk2"/>
                </a:solidFill>
                <a:latin typeface="Nunito" panose="00000500000000000000"/>
                <a:ea typeface="Nunito" panose="00000500000000000000"/>
                <a:cs typeface="Nunito" panose="00000500000000000000"/>
                <a:sym typeface="Nunito" panose="00000500000000000000"/>
              </a:defRPr>
            </a:lvl3pPr>
            <a:lvl4pPr lvl="3" algn="r">
              <a:buNone/>
              <a:defRPr sz="1000">
                <a:solidFill>
                  <a:schemeClr val="dk2"/>
                </a:solidFill>
                <a:latin typeface="Nunito" panose="00000500000000000000"/>
                <a:ea typeface="Nunito" panose="00000500000000000000"/>
                <a:cs typeface="Nunito" panose="00000500000000000000"/>
                <a:sym typeface="Nunito" panose="00000500000000000000"/>
              </a:defRPr>
            </a:lvl4pPr>
            <a:lvl5pPr lvl="4" algn="r">
              <a:buNone/>
              <a:defRPr sz="1000">
                <a:solidFill>
                  <a:schemeClr val="dk2"/>
                </a:solidFill>
                <a:latin typeface="Nunito" panose="00000500000000000000"/>
                <a:ea typeface="Nunito" panose="00000500000000000000"/>
                <a:cs typeface="Nunito" panose="00000500000000000000"/>
                <a:sym typeface="Nunito" panose="00000500000000000000"/>
              </a:defRPr>
            </a:lvl5pPr>
            <a:lvl6pPr lvl="5" algn="r">
              <a:buNone/>
              <a:defRPr sz="1000">
                <a:solidFill>
                  <a:schemeClr val="dk2"/>
                </a:solidFill>
                <a:latin typeface="Nunito" panose="00000500000000000000"/>
                <a:ea typeface="Nunito" panose="00000500000000000000"/>
                <a:cs typeface="Nunito" panose="00000500000000000000"/>
                <a:sym typeface="Nunito" panose="00000500000000000000"/>
              </a:defRPr>
            </a:lvl6pPr>
            <a:lvl7pPr lvl="6" algn="r">
              <a:buNone/>
              <a:defRPr sz="1000">
                <a:solidFill>
                  <a:schemeClr val="dk2"/>
                </a:solidFill>
                <a:latin typeface="Nunito" panose="00000500000000000000"/>
                <a:ea typeface="Nunito" panose="00000500000000000000"/>
                <a:cs typeface="Nunito" panose="00000500000000000000"/>
                <a:sym typeface="Nunito" panose="00000500000000000000"/>
              </a:defRPr>
            </a:lvl7pPr>
            <a:lvl8pPr lvl="7" algn="r">
              <a:buNone/>
              <a:defRPr sz="1000">
                <a:solidFill>
                  <a:schemeClr val="dk2"/>
                </a:solidFill>
                <a:latin typeface="Nunito" panose="00000500000000000000"/>
                <a:ea typeface="Nunito" panose="00000500000000000000"/>
                <a:cs typeface="Nunito" panose="00000500000000000000"/>
                <a:sym typeface="Nunito" panose="00000500000000000000"/>
              </a:defRPr>
            </a:lvl8pPr>
            <a:lvl9pPr lvl="8" algn="r">
              <a:buNone/>
              <a:defRPr sz="1000">
                <a:solidFill>
                  <a:schemeClr val="dk2"/>
                </a:solidFill>
                <a:latin typeface="Nunito" panose="00000500000000000000"/>
                <a:ea typeface="Nunito" panose="00000500000000000000"/>
                <a:cs typeface="Nunito" panose="00000500000000000000"/>
                <a:sym typeface="Nunito" panose="000005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4.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3.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3.xml"/><Relationship Id="rId2" Type="http://schemas.openxmlformats.org/officeDocument/2006/relationships/image" Target="../media/image12.png"/><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3.xml"/><Relationship Id="rId2" Type="http://schemas.openxmlformats.org/officeDocument/2006/relationships/image" Target="../media/image14.png"/><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3.xml"/><Relationship Id="rId2" Type="http://schemas.openxmlformats.org/officeDocument/2006/relationships/image" Target="../media/image16.png"/><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3.xml"/><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3.xml"/><Relationship Id="rId2" Type="http://schemas.openxmlformats.org/officeDocument/2006/relationships/hyperlink" Target="https://susanshende.users.earthengine.app/view/urban-farm-app" TargetMode="External"/><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3.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3.xml"/><Relationship Id="rId2" Type="http://schemas.openxmlformats.org/officeDocument/2006/relationships/image" Target="../media/image4.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3.xml"/><Relationship Id="rId2" Type="http://schemas.openxmlformats.org/officeDocument/2006/relationships/hyperlink" Target="https://nationalmap.gov/elevation.html" TargetMode="Externa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55" name="Shape 155"/>
        <p:cNvGrpSpPr/>
        <p:nvPr/>
      </p:nvGrpSpPr>
      <p:grpSpPr>
        <a:xfrm>
          <a:off x="0" y="0"/>
          <a:ext cx="0" cy="0"/>
          <a:chOff x="0" y="0"/>
          <a:chExt cx="0" cy="0"/>
        </a:xfrm>
      </p:grpSpPr>
      <p:sp>
        <p:nvSpPr>
          <p:cNvPr id="156" name="Google Shape;156;p16"/>
          <p:cNvSpPr txBox="1"/>
          <p:nvPr>
            <p:ph type="ctrTitle"/>
          </p:nvPr>
        </p:nvSpPr>
        <p:spPr>
          <a:xfrm>
            <a:off x="1446299" y="1847700"/>
            <a:ext cx="6251400" cy="144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Geospatial</a:t>
            </a:r>
            <a:r>
              <a:rPr lang="en-GB"/>
              <a:t> assessment of urban farming potential in metropolitan areas (NYC)</a:t>
            </a:r>
            <a:endParaRPr lang="en-GB"/>
          </a:p>
        </p:txBody>
      </p:sp>
      <p:sp>
        <p:nvSpPr>
          <p:cNvPr id="157" name="Google Shape;157;p16"/>
          <p:cNvSpPr txBox="1"/>
          <p:nvPr>
            <p:ph type="subTitle" idx="1"/>
          </p:nvPr>
        </p:nvSpPr>
        <p:spPr>
          <a:xfrm>
            <a:off x="1858700" y="3413158"/>
            <a:ext cx="5361300" cy="52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AR Presentation</a:t>
            </a:r>
            <a:endParaRPr 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224" name="Shape 224"/>
        <p:cNvGrpSpPr/>
        <p:nvPr/>
      </p:nvGrpSpPr>
      <p:grpSpPr>
        <a:xfrm>
          <a:off x="0" y="0"/>
          <a:ext cx="0" cy="0"/>
          <a:chOff x="0" y="0"/>
          <a:chExt cx="0" cy="0"/>
        </a:xfrm>
      </p:grpSpPr>
      <p:sp>
        <p:nvSpPr>
          <p:cNvPr id="225" name="Google Shape;225;p25"/>
          <p:cNvSpPr txBox="1"/>
          <p:nvPr>
            <p:ph type="title"/>
          </p:nvPr>
        </p:nvSpPr>
        <p:spPr>
          <a:xfrm>
            <a:off x="819150" y="845600"/>
            <a:ext cx="43644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Input training and validation data</a:t>
            </a:r>
            <a:endParaRPr lang="en-GB"/>
          </a:p>
        </p:txBody>
      </p:sp>
      <p:sp>
        <p:nvSpPr>
          <p:cNvPr id="226" name="Google Shape;226;p25"/>
          <p:cNvSpPr txBox="1"/>
          <p:nvPr>
            <p:ph type="body" idx="1"/>
          </p:nvPr>
        </p:nvSpPr>
        <p:spPr>
          <a:xfrm>
            <a:off x="819150" y="1990725"/>
            <a:ext cx="6574500" cy="24480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GB" sz="1800"/>
              <a:t>~ 60 input training data areas are required to run the classifier. However, it is recommended to include more polygons in a spread out manner to enhance output accuracy</a:t>
            </a:r>
            <a:endParaRPr sz="1800"/>
          </a:p>
          <a:p>
            <a:pPr marL="457200" lvl="0" indent="-342900" algn="l" rtl="0">
              <a:lnSpc>
                <a:spcPct val="150000"/>
              </a:lnSpc>
              <a:spcBef>
                <a:spcPts val="0"/>
              </a:spcBef>
              <a:spcAft>
                <a:spcPts val="0"/>
              </a:spcAft>
              <a:buSzPts val="1800"/>
              <a:buChar char="●"/>
            </a:pPr>
            <a:r>
              <a:rPr lang="en-GB" sz="1800"/>
              <a:t>Resolution of training input is the same as NAIP resolution</a:t>
            </a:r>
            <a:endParaRPr sz="1800"/>
          </a:p>
          <a:p>
            <a:pPr marL="457200" lvl="0" indent="-342900" algn="l" rtl="0">
              <a:lnSpc>
                <a:spcPct val="150000"/>
              </a:lnSpc>
              <a:spcBef>
                <a:spcPts val="0"/>
              </a:spcBef>
              <a:spcAft>
                <a:spcPts val="0"/>
              </a:spcAft>
              <a:buSzPts val="1800"/>
              <a:buChar char="●"/>
            </a:pPr>
            <a:r>
              <a:rPr lang="en-GB" sz="1800"/>
              <a:t>Validation data are for the calculation of confusion matrix</a:t>
            </a:r>
            <a:endParaRPr sz="1800"/>
          </a:p>
          <a:p>
            <a:pPr marL="457200" lvl="0" indent="0" algn="l" rtl="0">
              <a:lnSpc>
                <a:spcPct val="150000"/>
              </a:lnSpc>
              <a:spcBef>
                <a:spcPts val="1600"/>
              </a:spcBef>
              <a:spcAft>
                <a:spcPts val="1600"/>
              </a:spcAft>
              <a:buNone/>
            </a:pPr>
            <a:endParaRPr sz="1800"/>
          </a:p>
        </p:txBody>
      </p:sp>
      <p:sp>
        <p:nvSpPr>
          <p:cNvPr id="227" name="Google Shape;227;p25"/>
          <p:cNvSpPr txBox="1"/>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228" name="Google Shape;228;p25"/>
          <p:cNvPicPr preferRelativeResize="0"/>
          <p:nvPr/>
        </p:nvPicPr>
        <p:blipFill>
          <a:blip r:embed="rId1"/>
          <a:stretch>
            <a:fillRect/>
          </a:stretch>
        </p:blipFill>
        <p:spPr>
          <a:xfrm>
            <a:off x="4812000" y="596875"/>
            <a:ext cx="3405723" cy="1273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232" name="Shape 232"/>
        <p:cNvGrpSpPr/>
        <p:nvPr/>
      </p:nvGrpSpPr>
      <p:grpSpPr>
        <a:xfrm>
          <a:off x="0" y="0"/>
          <a:ext cx="0" cy="0"/>
          <a:chOff x="0" y="0"/>
          <a:chExt cx="0" cy="0"/>
        </a:xfrm>
      </p:grpSpPr>
      <p:sp>
        <p:nvSpPr>
          <p:cNvPr id="233" name="Google Shape;233;p26"/>
          <p:cNvSpPr txBox="1"/>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Overview of individual processing steps</a:t>
            </a:r>
            <a:endParaRPr lang="en-GB"/>
          </a:p>
        </p:txBody>
      </p:sp>
      <p:sp>
        <p:nvSpPr>
          <p:cNvPr id="234" name="Google Shape;234;p26"/>
          <p:cNvSpPr txBox="1"/>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1600"/>
              </a:spcBef>
              <a:spcAft>
                <a:spcPts val="0"/>
              </a:spcAft>
              <a:buClr>
                <a:srgbClr val="434343"/>
              </a:buClr>
              <a:buSzPts val="1800"/>
              <a:buFont typeface="Times New Roman" panose="02020603050405020304"/>
              <a:buChar char="●"/>
            </a:pPr>
            <a:r>
              <a:rPr lang="en-GB" sz="1800">
                <a:solidFill>
                  <a:srgbClr val="434343"/>
                </a:solidFill>
                <a:latin typeface="Times New Roman" panose="02020603050405020304"/>
                <a:ea typeface="Times New Roman" panose="02020603050405020304"/>
                <a:cs typeface="Times New Roman" panose="02020603050405020304"/>
                <a:sym typeface="Times New Roman" panose="02020603050405020304"/>
              </a:rPr>
              <a:t>Supervised Learning</a:t>
            </a:r>
            <a:endParaRPr sz="1800">
              <a:solidFill>
                <a:srgbClr val="434343"/>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342900" algn="l" rtl="0">
              <a:lnSpc>
                <a:spcPct val="150000"/>
              </a:lnSpc>
              <a:spcBef>
                <a:spcPts val="0"/>
              </a:spcBef>
              <a:spcAft>
                <a:spcPts val="0"/>
              </a:spcAft>
              <a:buClr>
                <a:srgbClr val="434343"/>
              </a:buClr>
              <a:buSzPts val="1800"/>
              <a:buFont typeface="Times New Roman" panose="02020603050405020304"/>
              <a:buChar char="●"/>
            </a:pPr>
            <a:r>
              <a:rPr lang="en-GB" sz="1800">
                <a:solidFill>
                  <a:srgbClr val="434343"/>
                </a:solidFill>
                <a:latin typeface="Times New Roman" panose="02020603050405020304"/>
                <a:ea typeface="Times New Roman" panose="02020603050405020304"/>
                <a:cs typeface="Times New Roman" panose="02020603050405020304"/>
                <a:sym typeface="Times New Roman" panose="02020603050405020304"/>
              </a:rPr>
              <a:t>Discarding vegetation pixels in the classification.</a:t>
            </a:r>
            <a:endParaRPr sz="1800">
              <a:solidFill>
                <a:srgbClr val="434343"/>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342900" algn="l" rtl="0">
              <a:lnSpc>
                <a:spcPct val="150000"/>
              </a:lnSpc>
              <a:spcBef>
                <a:spcPts val="0"/>
              </a:spcBef>
              <a:spcAft>
                <a:spcPts val="0"/>
              </a:spcAft>
              <a:buClr>
                <a:srgbClr val="434343"/>
              </a:buClr>
              <a:buSzPts val="1800"/>
              <a:buFont typeface="Times New Roman" panose="02020603050405020304"/>
              <a:buChar char="●"/>
            </a:pPr>
            <a:r>
              <a:rPr lang="en-GB" sz="1800">
                <a:solidFill>
                  <a:srgbClr val="434343"/>
                </a:solidFill>
                <a:latin typeface="Times New Roman" panose="02020603050405020304"/>
                <a:ea typeface="Times New Roman" panose="02020603050405020304"/>
                <a:cs typeface="Times New Roman" panose="02020603050405020304"/>
                <a:sym typeface="Times New Roman" panose="02020603050405020304"/>
              </a:rPr>
              <a:t>Discarding ground object pixels in the classification.</a:t>
            </a:r>
            <a:endParaRPr sz="1800">
              <a:solidFill>
                <a:srgbClr val="434343"/>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lnSpc>
                <a:spcPct val="150000"/>
              </a:lnSpc>
              <a:spcBef>
                <a:spcPts val="0"/>
              </a:spcBef>
              <a:spcAft>
                <a:spcPts val="0"/>
              </a:spcAft>
              <a:buClr>
                <a:srgbClr val="434343"/>
              </a:buClr>
              <a:buSzPts val="1800"/>
              <a:buFont typeface="Times New Roman" panose="02020603050405020304"/>
              <a:buChar char="●"/>
            </a:pPr>
            <a:r>
              <a:rPr lang="en-GB" sz="1800">
                <a:solidFill>
                  <a:srgbClr val="434343"/>
                </a:solidFill>
                <a:latin typeface="Times New Roman" panose="02020603050405020304"/>
                <a:ea typeface="Times New Roman" panose="02020603050405020304"/>
                <a:cs typeface="Times New Roman" panose="02020603050405020304"/>
                <a:sym typeface="Times New Roman" panose="02020603050405020304"/>
              </a:rPr>
              <a:t>Multispectral classification</a:t>
            </a:r>
            <a:endParaRPr sz="1800">
              <a:solidFill>
                <a:srgbClr val="434343"/>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0" algn="l" rtl="0">
              <a:lnSpc>
                <a:spcPct val="115000"/>
              </a:lnSpc>
              <a:spcBef>
                <a:spcPts val="1800"/>
              </a:spcBef>
              <a:spcAft>
                <a:spcPts val="600"/>
              </a:spcAft>
              <a:buNone/>
            </a:pPr>
            <a:endParaRPr sz="1400" b="1">
              <a:solidFill>
                <a:srgbClr val="434343"/>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35" name="Google Shape;235;p26"/>
          <p:cNvSpPr txBox="1"/>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239" name="Shape 239"/>
        <p:cNvGrpSpPr/>
        <p:nvPr/>
      </p:nvGrpSpPr>
      <p:grpSpPr>
        <a:xfrm>
          <a:off x="0" y="0"/>
          <a:ext cx="0" cy="0"/>
          <a:chOff x="0" y="0"/>
          <a:chExt cx="0" cy="0"/>
        </a:xfrm>
      </p:grpSpPr>
      <p:pic>
        <p:nvPicPr>
          <p:cNvPr id="240" name="Google Shape;240;p27"/>
          <p:cNvPicPr preferRelativeResize="0"/>
          <p:nvPr/>
        </p:nvPicPr>
        <p:blipFill rotWithShape="1">
          <a:blip r:embed="rId1"/>
          <a:srcRect l="-1043" t="8316" r="16910" b="5319"/>
          <a:stretch>
            <a:fillRect/>
          </a:stretch>
        </p:blipFill>
        <p:spPr>
          <a:xfrm>
            <a:off x="2255200" y="542475"/>
            <a:ext cx="6888802" cy="4038449"/>
          </a:xfrm>
          <a:prstGeom prst="rect">
            <a:avLst/>
          </a:prstGeom>
          <a:noFill/>
          <a:ln>
            <a:noFill/>
          </a:ln>
        </p:spPr>
      </p:pic>
      <p:sp>
        <p:nvSpPr>
          <p:cNvPr id="241" name="Google Shape;241;p27"/>
          <p:cNvSpPr txBox="1"/>
          <p:nvPr>
            <p:ph type="title"/>
          </p:nvPr>
        </p:nvSpPr>
        <p:spPr>
          <a:xfrm>
            <a:off x="233600" y="829550"/>
            <a:ext cx="2566200" cy="89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Supervised learning</a:t>
            </a:r>
            <a:endParaRPr lang="en-GB"/>
          </a:p>
        </p:txBody>
      </p:sp>
      <p:sp>
        <p:nvSpPr>
          <p:cNvPr id="242" name="Google Shape;242;p27"/>
          <p:cNvSpPr txBox="1"/>
          <p:nvPr>
            <p:ph type="body" idx="1"/>
          </p:nvPr>
        </p:nvSpPr>
        <p:spPr>
          <a:xfrm>
            <a:off x="0" y="1722050"/>
            <a:ext cx="2499000" cy="2977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n-GB" sz="1800">
                <a:solidFill>
                  <a:srgbClr val="000000"/>
                </a:solidFill>
              </a:rPr>
              <a:t>User selecting few areas of each class (min. o</a:t>
            </a:r>
            <a:r>
              <a:rPr lang="en-GB" sz="1800">
                <a:solidFill>
                  <a:srgbClr val="000000"/>
                </a:solidFill>
              </a:rPr>
              <a:t>f 20-30)</a:t>
            </a:r>
            <a:r>
              <a:rPr lang="en-GB" sz="1800">
                <a:solidFill>
                  <a:srgbClr val="000000"/>
                </a:solidFill>
              </a:rPr>
              <a:t>. </a:t>
            </a:r>
            <a:endParaRPr sz="1800">
              <a:solidFill>
                <a:srgbClr val="000000"/>
              </a:solidFill>
            </a:endParaRPr>
          </a:p>
          <a:p>
            <a:pPr marL="457200" lvl="0" indent="-342900" algn="l" rtl="0">
              <a:spcBef>
                <a:spcPts val="0"/>
              </a:spcBef>
              <a:spcAft>
                <a:spcPts val="0"/>
              </a:spcAft>
              <a:buClr>
                <a:srgbClr val="000000"/>
              </a:buClr>
              <a:buSzPts val="1800"/>
              <a:buChar char="●"/>
            </a:pPr>
            <a:r>
              <a:rPr lang="en-GB" sz="1800">
                <a:solidFill>
                  <a:srgbClr val="000000"/>
                </a:solidFill>
              </a:rPr>
              <a:t>This data is used to train the classifier in one particular location. </a:t>
            </a:r>
            <a:endParaRPr sz="1800">
              <a:solidFill>
                <a:srgbClr val="000000"/>
              </a:solidFill>
            </a:endParaRPr>
          </a:p>
        </p:txBody>
      </p:sp>
      <p:sp>
        <p:nvSpPr>
          <p:cNvPr id="243" name="Google Shape;243;p27"/>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247" name="Shape 247"/>
        <p:cNvGrpSpPr/>
        <p:nvPr/>
      </p:nvGrpSpPr>
      <p:grpSpPr>
        <a:xfrm>
          <a:off x="0" y="0"/>
          <a:ext cx="0" cy="0"/>
          <a:chOff x="0" y="0"/>
          <a:chExt cx="0" cy="0"/>
        </a:xfrm>
      </p:grpSpPr>
      <p:sp>
        <p:nvSpPr>
          <p:cNvPr id="248" name="Google Shape;248;p28"/>
          <p:cNvSpPr txBox="1"/>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Discarding vegetation pixels</a:t>
            </a:r>
            <a:endParaRPr lang="en-GB"/>
          </a:p>
        </p:txBody>
      </p:sp>
      <p:sp>
        <p:nvSpPr>
          <p:cNvPr id="249" name="Google Shape;249;p28"/>
          <p:cNvSpPr txBox="1"/>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250" name="Google Shape;250;p28"/>
          <p:cNvSpPr txBox="1"/>
          <p:nvPr/>
        </p:nvSpPr>
        <p:spPr>
          <a:xfrm>
            <a:off x="290950" y="4197175"/>
            <a:ext cx="2643600" cy="441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a:latin typeface="Calibri" panose="020F0502020204030204"/>
                <a:ea typeface="Calibri" panose="020F0502020204030204"/>
                <a:cs typeface="Calibri" panose="020F0502020204030204"/>
                <a:sym typeface="Calibri" panose="020F0502020204030204"/>
              </a:rPr>
              <a:t>NDVI = (NIR-RED)/(NIR+RED)</a:t>
            </a:r>
            <a:endParaRPr>
              <a:latin typeface="Calibri" panose="020F0502020204030204"/>
              <a:ea typeface="Calibri" panose="020F0502020204030204"/>
              <a:cs typeface="Calibri" panose="020F0502020204030204"/>
              <a:sym typeface="Calibri" panose="020F0502020204030204"/>
            </a:endParaRPr>
          </a:p>
        </p:txBody>
      </p:sp>
      <p:pic>
        <p:nvPicPr>
          <p:cNvPr id="251" name="Google Shape;251;p28"/>
          <p:cNvPicPr preferRelativeResize="0"/>
          <p:nvPr/>
        </p:nvPicPr>
        <p:blipFill>
          <a:blip r:embed="rId1"/>
          <a:stretch>
            <a:fillRect/>
          </a:stretch>
        </p:blipFill>
        <p:spPr>
          <a:xfrm>
            <a:off x="6328308" y="1800200"/>
            <a:ext cx="2440868" cy="2321525"/>
          </a:xfrm>
          <a:prstGeom prst="rect">
            <a:avLst/>
          </a:prstGeom>
          <a:noFill/>
          <a:ln>
            <a:noFill/>
          </a:ln>
        </p:spPr>
      </p:pic>
      <p:pic>
        <p:nvPicPr>
          <p:cNvPr id="252" name="Google Shape;252;p28"/>
          <p:cNvPicPr preferRelativeResize="0"/>
          <p:nvPr/>
        </p:nvPicPr>
        <p:blipFill>
          <a:blip r:embed="rId2"/>
          <a:stretch>
            <a:fillRect/>
          </a:stretch>
        </p:blipFill>
        <p:spPr>
          <a:xfrm>
            <a:off x="3341000" y="1800188"/>
            <a:ext cx="2643600" cy="2321525"/>
          </a:xfrm>
          <a:prstGeom prst="rect">
            <a:avLst/>
          </a:prstGeom>
          <a:noFill/>
          <a:ln>
            <a:noFill/>
          </a:ln>
        </p:spPr>
      </p:pic>
      <p:sp>
        <p:nvSpPr>
          <p:cNvPr id="253" name="Google Shape;253;p28"/>
          <p:cNvSpPr txBox="1"/>
          <p:nvPr/>
        </p:nvSpPr>
        <p:spPr>
          <a:xfrm>
            <a:off x="3912475" y="4292575"/>
            <a:ext cx="3000000" cy="25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alibri" panose="020F0502020204030204"/>
                <a:ea typeface="Calibri" panose="020F0502020204030204"/>
                <a:cs typeface="Calibri" panose="020F0502020204030204"/>
                <a:sym typeface="Calibri" panose="020F0502020204030204"/>
              </a:rPr>
              <a:t>Input Imagery</a:t>
            </a:r>
            <a:endParaRPr>
              <a:latin typeface="Calibri" panose="020F0502020204030204"/>
              <a:ea typeface="Calibri" panose="020F0502020204030204"/>
              <a:cs typeface="Calibri" panose="020F0502020204030204"/>
              <a:sym typeface="Calibri" panose="020F0502020204030204"/>
            </a:endParaRPr>
          </a:p>
        </p:txBody>
      </p:sp>
      <p:sp>
        <p:nvSpPr>
          <p:cNvPr id="254" name="Google Shape;254;p28"/>
          <p:cNvSpPr txBox="1"/>
          <p:nvPr/>
        </p:nvSpPr>
        <p:spPr>
          <a:xfrm>
            <a:off x="6048725" y="4292575"/>
            <a:ext cx="3000000" cy="25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alibri" panose="020F0502020204030204"/>
                <a:ea typeface="Calibri" panose="020F0502020204030204"/>
                <a:cs typeface="Calibri" panose="020F0502020204030204"/>
                <a:sym typeface="Calibri" panose="020F0502020204030204"/>
              </a:rPr>
              <a:t>True color masked image after NDVI</a:t>
            </a:r>
            <a:endParaRPr>
              <a:latin typeface="Calibri" panose="020F0502020204030204"/>
              <a:ea typeface="Calibri" panose="020F0502020204030204"/>
              <a:cs typeface="Calibri" panose="020F0502020204030204"/>
              <a:sym typeface="Calibri" panose="020F0502020204030204"/>
            </a:endParaRPr>
          </a:p>
        </p:txBody>
      </p:sp>
      <p:pic>
        <p:nvPicPr>
          <p:cNvPr id="255" name="Google Shape;255;p28"/>
          <p:cNvPicPr preferRelativeResize="0"/>
          <p:nvPr/>
        </p:nvPicPr>
        <p:blipFill>
          <a:blip r:embed="rId3"/>
          <a:stretch>
            <a:fillRect/>
          </a:stretch>
        </p:blipFill>
        <p:spPr>
          <a:xfrm>
            <a:off x="290950" y="1833688"/>
            <a:ext cx="2706350" cy="2254550"/>
          </a:xfrm>
          <a:prstGeom prst="rect">
            <a:avLst/>
          </a:prstGeom>
          <a:noFill/>
          <a:ln>
            <a:noFill/>
          </a:ln>
        </p:spPr>
      </p:pic>
      <p:cxnSp>
        <p:nvCxnSpPr>
          <p:cNvPr id="256" name="Google Shape;256;p28"/>
          <p:cNvCxnSpPr>
            <a:stCxn id="255" idx="3"/>
            <a:endCxn id="252" idx="1"/>
          </p:cNvCxnSpPr>
          <p:nvPr/>
        </p:nvCxnSpPr>
        <p:spPr>
          <a:xfrm>
            <a:off x="2997300" y="2960963"/>
            <a:ext cx="343800" cy="0"/>
          </a:xfrm>
          <a:prstGeom prst="straightConnector1">
            <a:avLst/>
          </a:prstGeom>
          <a:noFill/>
          <a:ln w="9525" cap="flat" cmpd="sng">
            <a:solidFill>
              <a:schemeClr val="dk2"/>
            </a:solidFill>
            <a:prstDash val="solid"/>
            <a:round/>
            <a:headEnd type="none" w="med" len="med"/>
            <a:tailEnd type="triangle" w="med" len="med"/>
          </a:ln>
        </p:spPr>
      </p:cxnSp>
      <p:cxnSp>
        <p:nvCxnSpPr>
          <p:cNvPr id="257" name="Google Shape;257;p28"/>
          <p:cNvCxnSpPr>
            <a:stCxn id="252" idx="3"/>
            <a:endCxn id="251" idx="1"/>
          </p:cNvCxnSpPr>
          <p:nvPr/>
        </p:nvCxnSpPr>
        <p:spPr>
          <a:xfrm>
            <a:off x="5984600" y="2960950"/>
            <a:ext cx="3438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261" name="Shape 261"/>
        <p:cNvGrpSpPr/>
        <p:nvPr/>
      </p:nvGrpSpPr>
      <p:grpSpPr>
        <a:xfrm>
          <a:off x="0" y="0"/>
          <a:ext cx="0" cy="0"/>
          <a:chOff x="0" y="0"/>
          <a:chExt cx="0" cy="0"/>
        </a:xfrm>
      </p:grpSpPr>
      <p:sp>
        <p:nvSpPr>
          <p:cNvPr id="262" name="Google Shape;262;p29"/>
          <p:cNvSpPr txBox="1"/>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Discarding ground object pixels</a:t>
            </a:r>
            <a:endParaRPr lang="en-GB"/>
          </a:p>
        </p:txBody>
      </p:sp>
      <p:sp>
        <p:nvSpPr>
          <p:cNvPr id="263" name="Google Shape;263;p29"/>
          <p:cNvSpPr txBox="1"/>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264" name="Google Shape;264;p29"/>
          <p:cNvPicPr preferRelativeResize="0"/>
          <p:nvPr/>
        </p:nvPicPr>
        <p:blipFill rotWithShape="1">
          <a:blip r:embed="rId1"/>
          <a:srcRect r="13201"/>
          <a:stretch>
            <a:fillRect/>
          </a:stretch>
        </p:blipFill>
        <p:spPr>
          <a:xfrm>
            <a:off x="3683675" y="1800199"/>
            <a:ext cx="4954375" cy="1879525"/>
          </a:xfrm>
          <a:prstGeom prst="rect">
            <a:avLst/>
          </a:prstGeom>
          <a:noFill/>
          <a:ln>
            <a:noFill/>
          </a:ln>
        </p:spPr>
      </p:pic>
      <p:pic>
        <p:nvPicPr>
          <p:cNvPr id="265" name="Google Shape;265;p29"/>
          <p:cNvPicPr preferRelativeResize="0"/>
          <p:nvPr/>
        </p:nvPicPr>
        <p:blipFill>
          <a:blip r:embed="rId2"/>
          <a:stretch>
            <a:fillRect/>
          </a:stretch>
        </p:blipFill>
        <p:spPr>
          <a:xfrm>
            <a:off x="544200" y="1800200"/>
            <a:ext cx="2881451" cy="2010227"/>
          </a:xfrm>
          <a:prstGeom prst="rect">
            <a:avLst/>
          </a:prstGeom>
          <a:noFill/>
          <a:ln>
            <a:noFill/>
          </a:ln>
        </p:spPr>
      </p:pic>
      <p:sp>
        <p:nvSpPr>
          <p:cNvPr id="266" name="Google Shape;266;p29"/>
          <p:cNvSpPr txBox="1"/>
          <p:nvPr/>
        </p:nvSpPr>
        <p:spPr>
          <a:xfrm>
            <a:off x="622850" y="3927950"/>
            <a:ext cx="2953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alibri" panose="020F0502020204030204"/>
                <a:ea typeface="Calibri" panose="020F0502020204030204"/>
                <a:cs typeface="Calibri" panose="020F0502020204030204"/>
                <a:sym typeface="Calibri" panose="020F0502020204030204"/>
              </a:rPr>
              <a:t>True color masked image after DEM</a:t>
            </a:r>
            <a:endParaRPr>
              <a:latin typeface="Calibri" panose="020F0502020204030204"/>
              <a:ea typeface="Calibri" panose="020F0502020204030204"/>
              <a:cs typeface="Calibri" panose="020F0502020204030204"/>
              <a:sym typeface="Calibri" panose="020F0502020204030204"/>
            </a:endParaRPr>
          </a:p>
        </p:txBody>
      </p:sp>
      <p:sp>
        <p:nvSpPr>
          <p:cNvPr id="267" name="Google Shape;267;p29"/>
          <p:cNvSpPr txBox="1"/>
          <p:nvPr/>
        </p:nvSpPr>
        <p:spPr>
          <a:xfrm>
            <a:off x="3849300" y="3927950"/>
            <a:ext cx="2953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alibri" panose="020F0502020204030204"/>
                <a:ea typeface="Calibri" panose="020F0502020204030204"/>
                <a:cs typeface="Calibri" panose="020F0502020204030204"/>
                <a:sym typeface="Calibri" panose="020F0502020204030204"/>
              </a:rPr>
              <a:t>DEM integration into GEE</a:t>
            </a:r>
            <a:endParaRPr>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271" name="Shape 271"/>
        <p:cNvGrpSpPr/>
        <p:nvPr/>
      </p:nvGrpSpPr>
      <p:grpSpPr>
        <a:xfrm>
          <a:off x="0" y="0"/>
          <a:ext cx="0" cy="0"/>
          <a:chOff x="0" y="0"/>
          <a:chExt cx="0" cy="0"/>
        </a:xfrm>
      </p:grpSpPr>
      <p:sp>
        <p:nvSpPr>
          <p:cNvPr id="272" name="Google Shape;272;p30"/>
          <p:cNvSpPr txBox="1"/>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Multispectral classification</a:t>
            </a:r>
            <a:endParaRPr lang="en-GB"/>
          </a:p>
        </p:txBody>
      </p:sp>
      <p:sp>
        <p:nvSpPr>
          <p:cNvPr id="273" name="Google Shape;273;p30"/>
          <p:cNvSpPr txBox="1"/>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274" name="Google Shape;274;p30"/>
          <p:cNvPicPr preferRelativeResize="0"/>
          <p:nvPr/>
        </p:nvPicPr>
        <p:blipFill>
          <a:blip r:embed="rId1"/>
          <a:stretch>
            <a:fillRect/>
          </a:stretch>
        </p:blipFill>
        <p:spPr>
          <a:xfrm>
            <a:off x="2147450" y="1591550"/>
            <a:ext cx="3278976" cy="2952126"/>
          </a:xfrm>
          <a:prstGeom prst="rect">
            <a:avLst/>
          </a:prstGeom>
          <a:noFill/>
          <a:ln>
            <a:noFill/>
          </a:ln>
        </p:spPr>
      </p:pic>
      <p:pic>
        <p:nvPicPr>
          <p:cNvPr id="275" name="Google Shape;275;p30"/>
          <p:cNvPicPr preferRelativeResize="0"/>
          <p:nvPr/>
        </p:nvPicPr>
        <p:blipFill>
          <a:blip r:embed="rId2"/>
          <a:stretch>
            <a:fillRect/>
          </a:stretch>
        </p:blipFill>
        <p:spPr>
          <a:xfrm>
            <a:off x="6092550" y="3349600"/>
            <a:ext cx="1323975" cy="1038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279" name="Shape 279"/>
        <p:cNvGrpSpPr/>
        <p:nvPr/>
      </p:nvGrpSpPr>
      <p:grpSpPr>
        <a:xfrm>
          <a:off x="0" y="0"/>
          <a:ext cx="0" cy="0"/>
          <a:chOff x="0" y="0"/>
          <a:chExt cx="0" cy="0"/>
        </a:xfrm>
      </p:grpSpPr>
      <p:sp>
        <p:nvSpPr>
          <p:cNvPr id="280" name="Google Shape;280;p31"/>
          <p:cNvSpPr txBox="1"/>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Outputs</a:t>
            </a:r>
            <a:endParaRPr lang="en-GB"/>
          </a:p>
        </p:txBody>
      </p:sp>
      <p:sp>
        <p:nvSpPr>
          <p:cNvPr id="281" name="Google Shape;281;p31"/>
          <p:cNvSpPr txBox="1"/>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GB" sz="1800"/>
              <a:t>Output format</a:t>
            </a:r>
            <a:endParaRPr sz="1800"/>
          </a:p>
          <a:p>
            <a:pPr marL="914400" lvl="1" indent="-342900" algn="l" rtl="0">
              <a:lnSpc>
                <a:spcPct val="150000"/>
              </a:lnSpc>
              <a:spcBef>
                <a:spcPts val="0"/>
              </a:spcBef>
              <a:spcAft>
                <a:spcPts val="0"/>
              </a:spcAft>
              <a:buSzPts val="1800"/>
              <a:buChar char="○"/>
            </a:pPr>
            <a:r>
              <a:rPr lang="en-GB" sz="1800"/>
              <a:t>Resolution</a:t>
            </a:r>
            <a:endParaRPr sz="1800"/>
          </a:p>
          <a:p>
            <a:pPr marL="457200" lvl="0" indent="-342900" algn="l" rtl="0">
              <a:lnSpc>
                <a:spcPct val="150000"/>
              </a:lnSpc>
              <a:spcBef>
                <a:spcPts val="0"/>
              </a:spcBef>
              <a:spcAft>
                <a:spcPts val="0"/>
              </a:spcAft>
              <a:buSzPts val="1800"/>
              <a:buChar char="●"/>
            </a:pPr>
            <a:r>
              <a:rPr lang="en-GB" sz="1800"/>
              <a:t>Confusion matrix.</a:t>
            </a:r>
            <a:endParaRPr sz="1800"/>
          </a:p>
          <a:p>
            <a:pPr marL="457200" lvl="0" indent="-342900" algn="l" rtl="0">
              <a:lnSpc>
                <a:spcPct val="150000"/>
              </a:lnSpc>
              <a:spcBef>
                <a:spcPts val="0"/>
              </a:spcBef>
              <a:spcAft>
                <a:spcPts val="0"/>
              </a:spcAft>
              <a:buSzPts val="1800"/>
              <a:buChar char="●"/>
            </a:pPr>
            <a:r>
              <a:rPr lang="en-GB" sz="1800"/>
              <a:t>Size analysis.</a:t>
            </a:r>
            <a:endParaRPr sz="1800"/>
          </a:p>
          <a:p>
            <a:pPr marL="457200" lvl="0" indent="-342900" algn="l" rtl="0">
              <a:lnSpc>
                <a:spcPct val="150000"/>
              </a:lnSpc>
              <a:spcBef>
                <a:spcPts val="0"/>
              </a:spcBef>
              <a:spcAft>
                <a:spcPts val="0"/>
              </a:spcAft>
              <a:buSzPts val="1800"/>
              <a:buChar char="●"/>
            </a:pPr>
            <a:r>
              <a:rPr lang="en-GB" sz="1800"/>
              <a:t>Map of classification results.</a:t>
            </a:r>
            <a:endParaRPr sz="1800"/>
          </a:p>
        </p:txBody>
      </p:sp>
      <p:sp>
        <p:nvSpPr>
          <p:cNvPr id="282" name="Google Shape;282;p31"/>
          <p:cNvSpPr txBox="1"/>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286" name="Shape 286"/>
        <p:cNvGrpSpPr/>
        <p:nvPr/>
      </p:nvGrpSpPr>
      <p:grpSpPr>
        <a:xfrm>
          <a:off x="0" y="0"/>
          <a:ext cx="0" cy="0"/>
          <a:chOff x="0" y="0"/>
          <a:chExt cx="0" cy="0"/>
        </a:xfrm>
      </p:grpSpPr>
      <p:sp>
        <p:nvSpPr>
          <p:cNvPr id="287" name="Google Shape;287;p32"/>
          <p:cNvSpPr txBox="1"/>
          <p:nvPr>
            <p:ph type="title"/>
          </p:nvPr>
        </p:nvSpPr>
        <p:spPr>
          <a:xfrm>
            <a:off x="703225" y="2914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Output examples (First trial)</a:t>
            </a:r>
            <a:endParaRPr lang="en-GB"/>
          </a:p>
        </p:txBody>
      </p:sp>
      <p:sp>
        <p:nvSpPr>
          <p:cNvPr id="288" name="Google Shape;288;p32"/>
          <p:cNvSpPr txBox="1"/>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289" name="Google Shape;289;p32"/>
          <p:cNvPicPr preferRelativeResize="0"/>
          <p:nvPr/>
        </p:nvPicPr>
        <p:blipFill>
          <a:blip r:embed="rId1"/>
          <a:stretch>
            <a:fillRect/>
          </a:stretch>
        </p:blipFill>
        <p:spPr>
          <a:xfrm>
            <a:off x="800709" y="1080775"/>
            <a:ext cx="3147015" cy="2255163"/>
          </a:xfrm>
          <a:prstGeom prst="rect">
            <a:avLst/>
          </a:prstGeom>
          <a:noFill/>
          <a:ln>
            <a:noFill/>
          </a:ln>
        </p:spPr>
      </p:pic>
      <p:pic>
        <p:nvPicPr>
          <p:cNvPr id="290" name="Google Shape;290;p32"/>
          <p:cNvPicPr preferRelativeResize="0"/>
          <p:nvPr/>
        </p:nvPicPr>
        <p:blipFill>
          <a:blip r:embed="rId2"/>
          <a:stretch>
            <a:fillRect/>
          </a:stretch>
        </p:blipFill>
        <p:spPr>
          <a:xfrm>
            <a:off x="5123625" y="1121875"/>
            <a:ext cx="2911886" cy="2255175"/>
          </a:xfrm>
          <a:prstGeom prst="rect">
            <a:avLst/>
          </a:prstGeom>
          <a:noFill/>
          <a:ln>
            <a:noFill/>
          </a:ln>
        </p:spPr>
      </p:pic>
      <p:sp>
        <p:nvSpPr>
          <p:cNvPr id="291" name="Google Shape;291;p32"/>
          <p:cNvSpPr txBox="1"/>
          <p:nvPr/>
        </p:nvSpPr>
        <p:spPr>
          <a:xfrm>
            <a:off x="703225" y="4410150"/>
            <a:ext cx="3556200" cy="28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alibri" panose="020F0502020204030204"/>
                <a:ea typeface="Calibri" panose="020F0502020204030204"/>
                <a:cs typeface="Calibri" panose="020F0502020204030204"/>
                <a:sym typeface="Calibri" panose="020F0502020204030204"/>
              </a:rPr>
              <a:t>Using Sentinel-2 images. Green: training pixels, Red: Rooftops, Blue: Non-rooftops</a:t>
            </a:r>
            <a:endParaRPr>
              <a:latin typeface="Calibri" panose="020F0502020204030204"/>
              <a:ea typeface="Calibri" panose="020F0502020204030204"/>
              <a:cs typeface="Calibri" panose="020F0502020204030204"/>
              <a:sym typeface="Calibri" panose="020F0502020204030204"/>
            </a:endParaRPr>
          </a:p>
        </p:txBody>
      </p:sp>
      <p:sp>
        <p:nvSpPr>
          <p:cNvPr id="292" name="Google Shape;292;p32"/>
          <p:cNvSpPr txBox="1"/>
          <p:nvPr/>
        </p:nvSpPr>
        <p:spPr>
          <a:xfrm>
            <a:off x="4876600" y="4410150"/>
            <a:ext cx="3556200" cy="28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alibri" panose="020F0502020204030204"/>
                <a:ea typeface="Calibri" panose="020F0502020204030204"/>
                <a:cs typeface="Calibri" panose="020F0502020204030204"/>
                <a:sym typeface="Calibri" panose="020F0502020204030204"/>
              </a:rPr>
              <a:t>Using NAIP imagery: Grey</a:t>
            </a:r>
            <a:r>
              <a:rPr lang="en-GB">
                <a:latin typeface="Calibri" panose="020F0502020204030204"/>
                <a:ea typeface="Calibri" panose="020F0502020204030204"/>
                <a:cs typeface="Calibri" panose="020F0502020204030204"/>
                <a:sym typeface="Calibri" panose="020F0502020204030204"/>
              </a:rPr>
              <a:t>: Rooftops, Black: Non-rooftops</a:t>
            </a:r>
            <a:endParaRPr>
              <a:latin typeface="Calibri" panose="020F0502020204030204"/>
              <a:ea typeface="Calibri" panose="020F0502020204030204"/>
              <a:cs typeface="Calibri" panose="020F0502020204030204"/>
              <a:sym typeface="Calibri" panose="020F0502020204030204"/>
            </a:endParaRPr>
          </a:p>
        </p:txBody>
      </p:sp>
      <p:sp>
        <p:nvSpPr>
          <p:cNvPr id="293" name="Google Shape;293;p32"/>
          <p:cNvSpPr/>
          <p:nvPr/>
        </p:nvSpPr>
        <p:spPr>
          <a:xfrm>
            <a:off x="5954675" y="2667000"/>
            <a:ext cx="450300" cy="393600"/>
          </a:xfrm>
          <a:prstGeom prst="rect">
            <a:avLst/>
          </a:prstGeom>
          <a:no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94" name="Google Shape;294;p32"/>
          <p:cNvCxnSpPr>
            <a:stCxn id="293" idx="2"/>
          </p:cNvCxnSpPr>
          <p:nvPr/>
        </p:nvCxnSpPr>
        <p:spPr>
          <a:xfrm>
            <a:off x="6179825" y="3060600"/>
            <a:ext cx="450300" cy="645600"/>
          </a:xfrm>
          <a:prstGeom prst="straightConnector1">
            <a:avLst/>
          </a:prstGeom>
          <a:noFill/>
          <a:ln w="9525" cap="flat" cmpd="sng">
            <a:solidFill>
              <a:schemeClr val="dk2"/>
            </a:solidFill>
            <a:prstDash val="solid"/>
            <a:round/>
            <a:headEnd type="none" w="med" len="med"/>
            <a:tailEnd type="triangle" w="med" len="med"/>
          </a:ln>
        </p:spPr>
      </p:cxnSp>
      <p:sp>
        <p:nvSpPr>
          <p:cNvPr id="295" name="Google Shape;295;p32"/>
          <p:cNvSpPr/>
          <p:nvPr/>
        </p:nvSpPr>
        <p:spPr>
          <a:xfrm>
            <a:off x="6058600" y="3740725"/>
            <a:ext cx="1977000" cy="39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Misclassified vegetation pixels</a:t>
            </a:r>
            <a:r>
              <a:rPr lang="en-GB"/>
              <a:t> </a:t>
            </a:r>
            <a:endParaRPr lang="en-GB"/>
          </a:p>
        </p:txBody>
      </p:sp>
      <p:sp>
        <p:nvSpPr>
          <p:cNvPr id="296" name="Google Shape;296;p32"/>
          <p:cNvSpPr/>
          <p:nvPr/>
        </p:nvSpPr>
        <p:spPr>
          <a:xfrm>
            <a:off x="2058100" y="1766450"/>
            <a:ext cx="1281600" cy="1177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97" name="Google Shape;297;p32"/>
          <p:cNvCxnSpPr>
            <a:stCxn id="296" idx="2"/>
          </p:cNvCxnSpPr>
          <p:nvPr/>
        </p:nvCxnSpPr>
        <p:spPr>
          <a:xfrm>
            <a:off x="2698900" y="2944250"/>
            <a:ext cx="294300" cy="831000"/>
          </a:xfrm>
          <a:prstGeom prst="straightConnector1">
            <a:avLst/>
          </a:prstGeom>
          <a:noFill/>
          <a:ln w="9525" cap="flat" cmpd="sng">
            <a:solidFill>
              <a:schemeClr val="dk2"/>
            </a:solidFill>
            <a:prstDash val="solid"/>
            <a:round/>
            <a:headEnd type="none" w="med" len="med"/>
            <a:tailEnd type="triangle" w="med" len="med"/>
          </a:ln>
        </p:spPr>
      </p:cxnSp>
      <p:sp>
        <p:nvSpPr>
          <p:cNvPr id="298" name="Google Shape;298;p32"/>
          <p:cNvSpPr/>
          <p:nvPr/>
        </p:nvSpPr>
        <p:spPr>
          <a:xfrm>
            <a:off x="1729050" y="3775250"/>
            <a:ext cx="2459100" cy="281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Classifications are worst due to the input image resolution</a:t>
            </a:r>
            <a:endParaRPr sz="10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302" name="Shape 302"/>
        <p:cNvGrpSpPr/>
        <p:nvPr/>
      </p:nvGrpSpPr>
      <p:grpSpPr>
        <a:xfrm>
          <a:off x="0" y="0"/>
          <a:ext cx="0" cy="0"/>
          <a:chOff x="0" y="0"/>
          <a:chExt cx="0" cy="0"/>
        </a:xfrm>
      </p:grpSpPr>
      <p:sp>
        <p:nvSpPr>
          <p:cNvPr id="303" name="Google Shape;303;p33"/>
          <p:cNvSpPr txBox="1"/>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Final trial</a:t>
            </a:r>
            <a:endParaRPr lang="en-GB"/>
          </a:p>
        </p:txBody>
      </p:sp>
      <p:sp>
        <p:nvSpPr>
          <p:cNvPr id="304" name="Google Shape;304;p33"/>
          <p:cNvSpPr txBox="1"/>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305" name="Google Shape;305;p33"/>
          <p:cNvPicPr preferRelativeResize="0"/>
          <p:nvPr/>
        </p:nvPicPr>
        <p:blipFill>
          <a:blip r:embed="rId1"/>
          <a:stretch>
            <a:fillRect/>
          </a:stretch>
        </p:blipFill>
        <p:spPr>
          <a:xfrm>
            <a:off x="4292075" y="1505175"/>
            <a:ext cx="3374924" cy="3038500"/>
          </a:xfrm>
          <a:prstGeom prst="rect">
            <a:avLst/>
          </a:prstGeom>
          <a:noFill/>
          <a:ln>
            <a:noFill/>
          </a:ln>
        </p:spPr>
      </p:pic>
      <p:pic>
        <p:nvPicPr>
          <p:cNvPr id="306" name="Google Shape;306;p33"/>
          <p:cNvPicPr preferRelativeResize="0"/>
          <p:nvPr/>
        </p:nvPicPr>
        <p:blipFill>
          <a:blip r:embed="rId2"/>
          <a:stretch>
            <a:fillRect/>
          </a:stretch>
        </p:blipFill>
        <p:spPr>
          <a:xfrm>
            <a:off x="7822800" y="3681183"/>
            <a:ext cx="943450" cy="735089"/>
          </a:xfrm>
          <a:prstGeom prst="rect">
            <a:avLst/>
          </a:prstGeom>
          <a:noFill/>
          <a:ln>
            <a:noFill/>
          </a:ln>
        </p:spPr>
      </p:pic>
      <p:sp>
        <p:nvSpPr>
          <p:cNvPr id="307" name="Google Shape;307;p33"/>
          <p:cNvSpPr txBox="1"/>
          <p:nvPr/>
        </p:nvSpPr>
        <p:spPr>
          <a:xfrm>
            <a:off x="602750" y="4590975"/>
            <a:ext cx="32550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alibri" panose="020F0502020204030204"/>
                <a:ea typeface="Calibri" panose="020F0502020204030204"/>
                <a:cs typeface="Calibri" panose="020F0502020204030204"/>
                <a:sym typeface="Calibri" panose="020F0502020204030204"/>
              </a:rPr>
              <a:t>Input image masked with NDVI and DEM</a:t>
            </a:r>
            <a:endParaRPr>
              <a:latin typeface="Calibri" panose="020F0502020204030204"/>
              <a:ea typeface="Calibri" panose="020F0502020204030204"/>
              <a:cs typeface="Calibri" panose="020F0502020204030204"/>
              <a:sym typeface="Calibri" panose="020F0502020204030204"/>
            </a:endParaRPr>
          </a:p>
        </p:txBody>
      </p:sp>
      <p:sp>
        <p:nvSpPr>
          <p:cNvPr id="308" name="Google Shape;308;p33"/>
          <p:cNvSpPr txBox="1"/>
          <p:nvPr/>
        </p:nvSpPr>
        <p:spPr>
          <a:xfrm>
            <a:off x="4196188" y="4590975"/>
            <a:ext cx="3255000" cy="1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alibri" panose="020F0502020204030204"/>
                <a:ea typeface="Calibri" panose="020F0502020204030204"/>
                <a:cs typeface="Calibri" panose="020F0502020204030204"/>
                <a:sym typeface="Calibri" panose="020F0502020204030204"/>
              </a:rPr>
              <a:t>After classification</a:t>
            </a:r>
            <a:endParaRPr>
              <a:latin typeface="Calibri" panose="020F0502020204030204"/>
              <a:ea typeface="Calibri" panose="020F0502020204030204"/>
              <a:cs typeface="Calibri" panose="020F0502020204030204"/>
              <a:sym typeface="Calibri" panose="020F0502020204030204"/>
            </a:endParaRPr>
          </a:p>
        </p:txBody>
      </p:sp>
      <p:pic>
        <p:nvPicPr>
          <p:cNvPr id="309" name="Google Shape;309;p33"/>
          <p:cNvPicPr preferRelativeResize="0"/>
          <p:nvPr/>
        </p:nvPicPr>
        <p:blipFill>
          <a:blip r:embed="rId3"/>
          <a:stretch>
            <a:fillRect/>
          </a:stretch>
        </p:blipFill>
        <p:spPr>
          <a:xfrm>
            <a:off x="385150" y="1505175"/>
            <a:ext cx="3577950" cy="3038500"/>
          </a:xfrm>
          <a:prstGeom prst="rect">
            <a:avLst/>
          </a:prstGeom>
          <a:noFill/>
          <a:ln>
            <a:noFill/>
          </a:ln>
        </p:spPr>
      </p:pic>
      <p:cxnSp>
        <p:nvCxnSpPr>
          <p:cNvPr id="310" name="Google Shape;310;p33"/>
          <p:cNvCxnSpPr>
            <a:stCxn id="309" idx="3"/>
            <a:endCxn id="305" idx="1"/>
          </p:cNvCxnSpPr>
          <p:nvPr/>
        </p:nvCxnSpPr>
        <p:spPr>
          <a:xfrm>
            <a:off x="3963100" y="3024425"/>
            <a:ext cx="3291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314" name="Shape 314"/>
        <p:cNvGrpSpPr/>
        <p:nvPr/>
      </p:nvGrpSpPr>
      <p:grpSpPr>
        <a:xfrm>
          <a:off x="0" y="0"/>
          <a:ext cx="0" cy="0"/>
          <a:chOff x="0" y="0"/>
          <a:chExt cx="0" cy="0"/>
        </a:xfrm>
      </p:grpSpPr>
      <p:sp>
        <p:nvSpPr>
          <p:cNvPr id="315" name="Google Shape;315;p34"/>
          <p:cNvSpPr txBox="1"/>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GUI Development</a:t>
            </a:r>
            <a:endParaRPr lang="en-GB"/>
          </a:p>
        </p:txBody>
      </p:sp>
      <p:sp>
        <p:nvSpPr>
          <p:cNvPr id="316" name="Google Shape;316;p34"/>
          <p:cNvSpPr txBox="1"/>
          <p:nvPr>
            <p:ph type="body" idx="1"/>
          </p:nvPr>
        </p:nvSpPr>
        <p:spPr>
          <a:xfrm>
            <a:off x="358000" y="1645400"/>
            <a:ext cx="7505700" cy="2658300"/>
          </a:xfrm>
          <a:prstGeom prst="rect">
            <a:avLst/>
          </a:prstGeom>
        </p:spPr>
        <p:txBody>
          <a:bodyPr spcFirstLastPara="1" wrap="square" lIns="91425" tIns="91425" rIns="91425" bIns="91425" anchor="t" anchorCtr="0">
            <a:noAutofit/>
          </a:bodyPr>
          <a:lstStyle/>
          <a:p>
            <a:pPr marL="914400" lvl="0" indent="-342900" algn="l" rtl="0">
              <a:lnSpc>
                <a:spcPct val="150000"/>
              </a:lnSpc>
              <a:spcBef>
                <a:spcPts val="0"/>
              </a:spcBef>
              <a:spcAft>
                <a:spcPts val="0"/>
              </a:spcAft>
              <a:buClr>
                <a:srgbClr val="000000"/>
              </a:buClr>
              <a:buSzPts val="1800"/>
              <a:buFont typeface="Times New Roman" panose="02020603050405020304"/>
              <a:buChar char="❖"/>
            </a:pPr>
            <a:r>
              <a:rPr lang="en-GB"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Training Data Selecting Module</a:t>
            </a:r>
            <a:endParaRPr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914400" lvl="0" indent="-342900" algn="l" rtl="0">
              <a:lnSpc>
                <a:spcPct val="150000"/>
              </a:lnSpc>
              <a:spcBef>
                <a:spcPts val="0"/>
              </a:spcBef>
              <a:spcAft>
                <a:spcPts val="0"/>
              </a:spcAft>
              <a:buClr>
                <a:srgbClr val="000000"/>
              </a:buClr>
              <a:buSzPts val="1800"/>
              <a:buFont typeface="Times New Roman" panose="02020603050405020304"/>
              <a:buChar char="❖"/>
            </a:pPr>
            <a:r>
              <a:rPr lang="en-GB"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Image Selecting Module</a:t>
            </a:r>
            <a:endParaRPr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914400" lvl="0" indent="-342900" algn="l" rtl="0">
              <a:lnSpc>
                <a:spcPct val="150000"/>
              </a:lnSpc>
              <a:spcBef>
                <a:spcPts val="0"/>
              </a:spcBef>
              <a:spcAft>
                <a:spcPts val="0"/>
              </a:spcAft>
              <a:buClr>
                <a:srgbClr val="000000"/>
              </a:buClr>
              <a:buSzPts val="1800"/>
              <a:buFont typeface="Times New Roman" panose="02020603050405020304"/>
              <a:buChar char="❖"/>
            </a:pPr>
            <a:r>
              <a:rPr lang="en-GB"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Map control Module </a:t>
            </a:r>
            <a:endParaRPr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914400" lvl="0" indent="-342900" algn="l" rtl="0">
              <a:lnSpc>
                <a:spcPct val="150000"/>
              </a:lnSpc>
              <a:spcBef>
                <a:spcPts val="0"/>
              </a:spcBef>
              <a:spcAft>
                <a:spcPts val="0"/>
              </a:spcAft>
              <a:buClr>
                <a:srgbClr val="000000"/>
              </a:buClr>
              <a:buSzPts val="1800"/>
              <a:buFont typeface="Times New Roman" panose="02020603050405020304"/>
              <a:buChar char="❖"/>
            </a:pPr>
            <a:r>
              <a:rPr lang="en-GB"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Classification Module</a:t>
            </a:r>
            <a:endParaRPr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914400" lvl="0" indent="-342900" algn="l" rtl="0">
              <a:lnSpc>
                <a:spcPct val="150000"/>
              </a:lnSpc>
              <a:spcBef>
                <a:spcPts val="0"/>
              </a:spcBef>
              <a:spcAft>
                <a:spcPts val="0"/>
              </a:spcAft>
              <a:buClr>
                <a:srgbClr val="000000"/>
              </a:buClr>
              <a:buSzPts val="1800"/>
              <a:buFont typeface="Times New Roman" panose="02020603050405020304"/>
              <a:buChar char="❖"/>
            </a:pPr>
            <a:r>
              <a:rPr lang="en-GB"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Result Display Module </a:t>
            </a:r>
            <a:endParaRPr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914400" lvl="0" indent="-342900" algn="l" rtl="0">
              <a:lnSpc>
                <a:spcPct val="150000"/>
              </a:lnSpc>
              <a:spcBef>
                <a:spcPts val="0"/>
              </a:spcBef>
              <a:spcAft>
                <a:spcPts val="0"/>
              </a:spcAft>
              <a:buClr>
                <a:srgbClr val="000000"/>
              </a:buClr>
              <a:buSzPts val="1800"/>
              <a:buFont typeface="Times New Roman" panose="02020603050405020304"/>
              <a:buChar char="❖"/>
            </a:pPr>
            <a:r>
              <a:rPr lang="en-GB"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Result Export</a:t>
            </a:r>
            <a:endParaRPr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17" name="Google Shape;317;p34"/>
          <p:cNvSpPr txBox="1"/>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318" name="Google Shape;318;p34"/>
          <p:cNvPicPr preferRelativeResize="0"/>
          <p:nvPr/>
        </p:nvPicPr>
        <p:blipFill>
          <a:blip r:embed="rId1"/>
          <a:stretch>
            <a:fillRect/>
          </a:stretch>
        </p:blipFill>
        <p:spPr>
          <a:xfrm>
            <a:off x="4441925" y="1904750"/>
            <a:ext cx="4497500" cy="2075761"/>
          </a:xfrm>
          <a:prstGeom prst="rect">
            <a:avLst/>
          </a:prstGeom>
          <a:noFill/>
          <a:ln>
            <a:noFill/>
          </a:ln>
        </p:spPr>
      </p:pic>
      <p:sp>
        <p:nvSpPr>
          <p:cNvPr id="319" name="Google Shape;319;p34"/>
          <p:cNvSpPr txBox="1"/>
          <p:nvPr/>
        </p:nvSpPr>
        <p:spPr>
          <a:xfrm>
            <a:off x="819150" y="4576225"/>
            <a:ext cx="4989600" cy="328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Public the website:   </a:t>
            </a:r>
            <a:r>
              <a:rPr lang="en-GB" sz="1000" u="sng">
                <a:solidFill>
                  <a:schemeClr val="accent5"/>
                </a:solidFill>
                <a:hlinkClick r:id="rId2"/>
              </a:rPr>
              <a:t>https://susanshende.users.earthengine.app/view/urban-farm-app</a:t>
            </a:r>
            <a:endParaRPr sz="1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61" name="Shape 161"/>
        <p:cNvGrpSpPr/>
        <p:nvPr/>
      </p:nvGrpSpPr>
      <p:grpSpPr>
        <a:xfrm>
          <a:off x="0" y="0"/>
          <a:ext cx="0" cy="0"/>
          <a:chOff x="0" y="0"/>
          <a:chExt cx="0" cy="0"/>
        </a:xfrm>
      </p:grpSpPr>
      <p:sp>
        <p:nvSpPr>
          <p:cNvPr id="162" name="Google Shape;162;p17"/>
          <p:cNvSpPr txBox="1"/>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Agenda</a:t>
            </a:r>
            <a:endParaRPr lang="en-GB"/>
          </a:p>
        </p:txBody>
      </p:sp>
      <p:sp>
        <p:nvSpPr>
          <p:cNvPr id="163" name="Google Shape;163;p17"/>
          <p:cNvSpPr txBox="1"/>
          <p:nvPr>
            <p:ph type="body" idx="1"/>
          </p:nvPr>
        </p:nvSpPr>
        <p:spPr>
          <a:xfrm>
            <a:off x="517775" y="1672050"/>
            <a:ext cx="4334400" cy="29520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GB" sz="1800"/>
              <a:t>Introduction and motivation</a:t>
            </a:r>
            <a:endParaRPr sz="1800"/>
          </a:p>
          <a:p>
            <a:pPr marL="457200" lvl="0" indent="-342900" algn="l" rtl="0">
              <a:lnSpc>
                <a:spcPct val="150000"/>
              </a:lnSpc>
              <a:spcBef>
                <a:spcPts val="0"/>
              </a:spcBef>
              <a:spcAft>
                <a:spcPts val="0"/>
              </a:spcAft>
              <a:buSzPts val="1800"/>
              <a:buChar char="●"/>
            </a:pPr>
            <a:r>
              <a:rPr lang="en-GB" sz="1800"/>
              <a:t>High Level Architecture of the Software</a:t>
            </a:r>
            <a:endParaRPr sz="1800"/>
          </a:p>
          <a:p>
            <a:pPr marL="457200" lvl="0" indent="-342900" algn="l" rtl="0">
              <a:lnSpc>
                <a:spcPct val="150000"/>
              </a:lnSpc>
              <a:spcBef>
                <a:spcPts val="0"/>
              </a:spcBef>
              <a:spcAft>
                <a:spcPts val="0"/>
              </a:spcAft>
              <a:buSzPts val="1800"/>
              <a:buChar char="●"/>
            </a:pPr>
            <a:r>
              <a:rPr lang="en-GB" sz="1800"/>
              <a:t>Running Platform</a:t>
            </a:r>
            <a:endParaRPr sz="1800"/>
          </a:p>
          <a:p>
            <a:pPr marL="457200" lvl="0" indent="-342900" algn="l" rtl="0">
              <a:lnSpc>
                <a:spcPct val="150000"/>
              </a:lnSpc>
              <a:spcBef>
                <a:spcPts val="0"/>
              </a:spcBef>
              <a:spcAft>
                <a:spcPts val="0"/>
              </a:spcAft>
              <a:buSzPts val="1800"/>
              <a:buChar char="●"/>
            </a:pPr>
            <a:r>
              <a:rPr lang="en-GB" sz="1800"/>
              <a:t>Input data type</a:t>
            </a:r>
            <a:endParaRPr sz="1800"/>
          </a:p>
          <a:p>
            <a:pPr marL="457200" lvl="0" indent="-342900" algn="l" rtl="0">
              <a:lnSpc>
                <a:spcPct val="150000"/>
              </a:lnSpc>
              <a:spcBef>
                <a:spcPts val="0"/>
              </a:spcBef>
              <a:spcAft>
                <a:spcPts val="0"/>
              </a:spcAft>
              <a:buSzPts val="1800"/>
              <a:buChar char="●"/>
            </a:pPr>
            <a:r>
              <a:rPr lang="en-GB" sz="1800"/>
              <a:t>Training data</a:t>
            </a:r>
            <a:endParaRPr sz="1800"/>
          </a:p>
          <a:p>
            <a:pPr marL="457200" lvl="0" indent="-342900" algn="l" rtl="0">
              <a:lnSpc>
                <a:spcPct val="150000"/>
              </a:lnSpc>
              <a:spcBef>
                <a:spcPts val="0"/>
              </a:spcBef>
              <a:spcAft>
                <a:spcPts val="0"/>
              </a:spcAft>
              <a:buSzPts val="1800"/>
              <a:buChar char="●"/>
            </a:pPr>
            <a:r>
              <a:rPr lang="en-GB" sz="1800"/>
              <a:t>Overview of individual processing steps</a:t>
            </a:r>
            <a:endParaRPr sz="1800"/>
          </a:p>
          <a:p>
            <a:pPr marL="914400" lvl="1" indent="-317500" algn="l" rtl="0">
              <a:lnSpc>
                <a:spcPct val="150000"/>
              </a:lnSpc>
              <a:spcBef>
                <a:spcPts val="0"/>
              </a:spcBef>
              <a:spcAft>
                <a:spcPts val="0"/>
              </a:spcAft>
              <a:buSzPts val="1400"/>
              <a:buChar char="○"/>
            </a:pPr>
            <a:r>
              <a:rPr lang="en-GB" sz="1400"/>
              <a:t>Supervised learning	</a:t>
            </a:r>
            <a:endParaRPr sz="1400"/>
          </a:p>
          <a:p>
            <a:pPr marL="914400" lvl="1" indent="-317500" algn="l" rtl="0">
              <a:lnSpc>
                <a:spcPct val="150000"/>
              </a:lnSpc>
              <a:spcBef>
                <a:spcPts val="0"/>
              </a:spcBef>
              <a:spcAft>
                <a:spcPts val="0"/>
              </a:spcAft>
              <a:buSzPts val="1400"/>
              <a:buChar char="○"/>
            </a:pPr>
            <a:r>
              <a:rPr lang="en-GB" sz="1400"/>
              <a:t>NDVI</a:t>
            </a:r>
            <a:endParaRPr sz="1400"/>
          </a:p>
          <a:p>
            <a:pPr marL="457200" lvl="0" indent="0" algn="l" rtl="0">
              <a:spcBef>
                <a:spcPts val="1600"/>
              </a:spcBef>
              <a:spcAft>
                <a:spcPts val="1600"/>
              </a:spcAft>
              <a:buNone/>
            </a:pPr>
            <a:endParaRPr sz="1800"/>
          </a:p>
        </p:txBody>
      </p:sp>
      <p:sp>
        <p:nvSpPr>
          <p:cNvPr id="164" name="Google Shape;164;p17"/>
          <p:cNvSpPr txBox="1"/>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165" name="Google Shape;165;p17"/>
          <p:cNvSpPr txBox="1"/>
          <p:nvPr/>
        </p:nvSpPr>
        <p:spPr>
          <a:xfrm>
            <a:off x="5233925" y="1597300"/>
            <a:ext cx="3325200" cy="29463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2"/>
              </a:buClr>
              <a:buSzPts val="1800"/>
              <a:buFont typeface="Calibri" panose="020F0502020204030204"/>
              <a:buChar char="●"/>
            </a:pPr>
            <a:r>
              <a:rPr lang="en-GB" sz="1800">
                <a:solidFill>
                  <a:schemeClr val="dk2"/>
                </a:solidFill>
                <a:latin typeface="Calibri" panose="020F0502020204030204"/>
                <a:ea typeface="Calibri" panose="020F0502020204030204"/>
                <a:cs typeface="Calibri" panose="020F0502020204030204"/>
                <a:sym typeface="Calibri" panose="020F0502020204030204"/>
              </a:rPr>
              <a:t>Outputs</a:t>
            </a:r>
            <a:endParaRPr sz="1800">
              <a:solidFill>
                <a:schemeClr val="dk2"/>
              </a:solidFill>
              <a:latin typeface="Calibri" panose="020F0502020204030204"/>
              <a:ea typeface="Calibri" panose="020F0502020204030204"/>
              <a:cs typeface="Calibri" panose="020F0502020204030204"/>
              <a:sym typeface="Calibri" panose="020F0502020204030204"/>
            </a:endParaRPr>
          </a:p>
          <a:p>
            <a:pPr marL="457200" lvl="0" indent="-342900" algn="l" rtl="0">
              <a:lnSpc>
                <a:spcPct val="150000"/>
              </a:lnSpc>
              <a:spcBef>
                <a:spcPts val="0"/>
              </a:spcBef>
              <a:spcAft>
                <a:spcPts val="0"/>
              </a:spcAft>
              <a:buClr>
                <a:schemeClr val="dk2"/>
              </a:buClr>
              <a:buSzPts val="1800"/>
              <a:buFont typeface="Calibri" panose="020F0502020204030204"/>
              <a:buChar char="●"/>
            </a:pPr>
            <a:r>
              <a:rPr lang="en-GB" sz="1800">
                <a:solidFill>
                  <a:schemeClr val="dk2"/>
                </a:solidFill>
                <a:latin typeface="Calibri" panose="020F0502020204030204"/>
                <a:ea typeface="Calibri" panose="020F0502020204030204"/>
                <a:cs typeface="Calibri" panose="020F0502020204030204"/>
                <a:sym typeface="Calibri" panose="020F0502020204030204"/>
              </a:rPr>
              <a:t>Outputs examples</a:t>
            </a:r>
            <a:endParaRPr sz="1800">
              <a:solidFill>
                <a:schemeClr val="dk2"/>
              </a:solidFill>
              <a:latin typeface="Calibri" panose="020F0502020204030204"/>
              <a:ea typeface="Calibri" panose="020F0502020204030204"/>
              <a:cs typeface="Calibri" panose="020F0502020204030204"/>
              <a:sym typeface="Calibri" panose="020F0502020204030204"/>
            </a:endParaRPr>
          </a:p>
          <a:p>
            <a:pPr marL="457200" lvl="0" indent="-342900" algn="l" rtl="0">
              <a:lnSpc>
                <a:spcPct val="150000"/>
              </a:lnSpc>
              <a:spcBef>
                <a:spcPts val="0"/>
              </a:spcBef>
              <a:spcAft>
                <a:spcPts val="0"/>
              </a:spcAft>
              <a:buClr>
                <a:schemeClr val="dk2"/>
              </a:buClr>
              <a:buSzPts val="1800"/>
              <a:buFont typeface="Calibri" panose="020F0502020204030204"/>
              <a:buChar char="●"/>
            </a:pPr>
            <a:r>
              <a:rPr lang="en-GB" sz="1800">
                <a:solidFill>
                  <a:schemeClr val="dk2"/>
                </a:solidFill>
                <a:latin typeface="Calibri" panose="020F0502020204030204"/>
                <a:ea typeface="Calibri" panose="020F0502020204030204"/>
                <a:cs typeface="Calibri" panose="020F0502020204030204"/>
                <a:sym typeface="Calibri" panose="020F0502020204030204"/>
              </a:rPr>
              <a:t>GUI Developments</a:t>
            </a:r>
            <a:endParaRPr sz="1800">
              <a:solidFill>
                <a:schemeClr val="dk2"/>
              </a:solidFill>
              <a:latin typeface="Calibri" panose="020F0502020204030204"/>
              <a:ea typeface="Calibri" panose="020F0502020204030204"/>
              <a:cs typeface="Calibri" panose="020F0502020204030204"/>
              <a:sym typeface="Calibri" panose="020F0502020204030204"/>
            </a:endParaRPr>
          </a:p>
          <a:p>
            <a:pPr marL="457200" lvl="0" indent="-342900" algn="l" rtl="0">
              <a:lnSpc>
                <a:spcPct val="150000"/>
              </a:lnSpc>
              <a:spcBef>
                <a:spcPts val="0"/>
              </a:spcBef>
              <a:spcAft>
                <a:spcPts val="0"/>
              </a:spcAft>
              <a:buClr>
                <a:schemeClr val="dk2"/>
              </a:buClr>
              <a:buSzPts val="1800"/>
              <a:buFont typeface="Calibri" panose="020F0502020204030204"/>
              <a:buChar char="●"/>
            </a:pPr>
            <a:r>
              <a:rPr lang="en-GB" sz="1800">
                <a:solidFill>
                  <a:schemeClr val="dk2"/>
                </a:solidFill>
                <a:latin typeface="Calibri" panose="020F0502020204030204"/>
                <a:ea typeface="Calibri" panose="020F0502020204030204"/>
                <a:cs typeface="Calibri" panose="020F0502020204030204"/>
                <a:sym typeface="Calibri" panose="020F0502020204030204"/>
              </a:rPr>
              <a:t>Validation and verification</a:t>
            </a:r>
            <a:endParaRPr sz="1800">
              <a:solidFill>
                <a:schemeClr val="dk2"/>
              </a:solidFill>
              <a:latin typeface="Calibri" panose="020F0502020204030204"/>
              <a:ea typeface="Calibri" panose="020F0502020204030204"/>
              <a:cs typeface="Calibri" panose="020F0502020204030204"/>
              <a:sym typeface="Calibri" panose="020F0502020204030204"/>
            </a:endParaRPr>
          </a:p>
          <a:p>
            <a:pPr marL="457200" lvl="0" indent="-342900" algn="l" rtl="0">
              <a:lnSpc>
                <a:spcPct val="150000"/>
              </a:lnSpc>
              <a:spcBef>
                <a:spcPts val="0"/>
              </a:spcBef>
              <a:spcAft>
                <a:spcPts val="0"/>
              </a:spcAft>
              <a:buClr>
                <a:schemeClr val="dk2"/>
              </a:buClr>
              <a:buSzPts val="1800"/>
              <a:buFont typeface="Calibri" panose="020F0502020204030204"/>
              <a:buChar char="●"/>
            </a:pPr>
            <a:r>
              <a:rPr lang="en-GB" sz="1800">
                <a:solidFill>
                  <a:schemeClr val="dk2"/>
                </a:solidFill>
                <a:latin typeface="Calibri" panose="020F0502020204030204"/>
                <a:ea typeface="Calibri" panose="020F0502020204030204"/>
                <a:cs typeface="Calibri" panose="020F0502020204030204"/>
                <a:sym typeface="Calibri" panose="020F0502020204030204"/>
              </a:rPr>
              <a:t>Milestones Progress</a:t>
            </a:r>
            <a:endParaRPr sz="1800">
              <a:solidFill>
                <a:schemeClr val="dk2"/>
              </a:solidFill>
              <a:latin typeface="Calibri" panose="020F0502020204030204"/>
              <a:ea typeface="Calibri" panose="020F0502020204030204"/>
              <a:cs typeface="Calibri" panose="020F0502020204030204"/>
              <a:sym typeface="Calibri" panose="020F0502020204030204"/>
            </a:endParaRPr>
          </a:p>
          <a:p>
            <a:pPr marL="457200" lvl="0" indent="-342900" algn="l" rtl="0">
              <a:lnSpc>
                <a:spcPct val="150000"/>
              </a:lnSpc>
              <a:spcBef>
                <a:spcPts val="0"/>
              </a:spcBef>
              <a:spcAft>
                <a:spcPts val="0"/>
              </a:spcAft>
              <a:buClr>
                <a:schemeClr val="dk2"/>
              </a:buClr>
              <a:buSzPts val="1800"/>
              <a:buFont typeface="Calibri" panose="020F0502020204030204"/>
              <a:buChar char="●"/>
            </a:pPr>
            <a:r>
              <a:rPr lang="en-GB" sz="1800">
                <a:solidFill>
                  <a:schemeClr val="dk2"/>
                </a:solidFill>
                <a:latin typeface="Calibri" panose="020F0502020204030204"/>
                <a:ea typeface="Calibri" panose="020F0502020204030204"/>
                <a:cs typeface="Calibri" panose="020F0502020204030204"/>
                <a:sym typeface="Calibri" panose="020F0502020204030204"/>
              </a:rPr>
              <a:t>Future steps</a:t>
            </a:r>
            <a:endParaRPr sz="1800">
              <a:solidFill>
                <a:schemeClr val="dk2"/>
              </a:solidFill>
              <a:latin typeface="Calibri" panose="020F0502020204030204"/>
              <a:ea typeface="Calibri" panose="020F0502020204030204"/>
              <a:cs typeface="Calibri" panose="020F0502020204030204"/>
              <a:sym typeface="Calibri" panose="020F0502020204030204"/>
            </a:endParaRPr>
          </a:p>
          <a:p>
            <a:pPr marL="457200" lvl="0" indent="-342900" algn="l" rtl="0">
              <a:lnSpc>
                <a:spcPct val="150000"/>
              </a:lnSpc>
              <a:spcBef>
                <a:spcPts val="0"/>
              </a:spcBef>
              <a:spcAft>
                <a:spcPts val="0"/>
              </a:spcAft>
              <a:buClr>
                <a:schemeClr val="dk2"/>
              </a:buClr>
              <a:buSzPts val="1800"/>
              <a:buFont typeface="Calibri" panose="020F0502020204030204"/>
              <a:buChar char="●"/>
            </a:pPr>
            <a:r>
              <a:rPr lang="en-GB" sz="1800">
                <a:solidFill>
                  <a:schemeClr val="dk2"/>
                </a:solidFill>
                <a:latin typeface="Calibri" panose="020F0502020204030204"/>
                <a:ea typeface="Calibri" panose="020F0502020204030204"/>
                <a:cs typeface="Calibri" panose="020F0502020204030204"/>
                <a:sym typeface="Calibri" panose="020F0502020204030204"/>
              </a:rPr>
              <a:t>Requirements check</a:t>
            </a:r>
            <a:endParaRPr sz="1800">
              <a:solidFill>
                <a:schemeClr val="dk2"/>
              </a:solidFill>
              <a:latin typeface="Calibri" panose="020F0502020204030204"/>
              <a:ea typeface="Calibri" panose="020F0502020204030204"/>
              <a:cs typeface="Calibri" panose="020F0502020204030204"/>
              <a:sym typeface="Calibri" panose="020F0502020204030204"/>
            </a:endParaRPr>
          </a:p>
          <a:p>
            <a:pPr marL="0" lvl="0" indent="0" algn="l" rtl="0">
              <a:spcBef>
                <a:spcPts val="1600"/>
              </a:spcBef>
              <a:spcAft>
                <a:spcPts val="0"/>
              </a:spcAft>
              <a:buNone/>
            </a:pPr>
            <a:endParaRPr>
              <a:latin typeface="Calibri" panose="020F0502020204030204"/>
              <a:ea typeface="Calibri" panose="020F0502020204030204"/>
              <a:cs typeface="Calibri" panose="020F0502020204030204"/>
              <a:sym typeface="Calibri" panose="020F0502020204030204"/>
            </a:endParaRPr>
          </a:p>
        </p:txBody>
      </p:sp>
      <p:sp>
        <p:nvSpPr>
          <p:cNvPr id="166" name="Google Shape;166;p17"/>
          <p:cNvSpPr txBox="1"/>
          <p:nvPr/>
        </p:nvSpPr>
        <p:spPr>
          <a:xfrm>
            <a:off x="2611925" y="4123525"/>
            <a:ext cx="3486000" cy="763500"/>
          </a:xfrm>
          <a:prstGeom prst="rect">
            <a:avLst/>
          </a:prstGeom>
          <a:noFill/>
          <a:ln>
            <a:noFill/>
          </a:ln>
        </p:spPr>
        <p:txBody>
          <a:bodyPr spcFirstLastPara="1" wrap="square" lIns="91425" tIns="91425" rIns="91425" bIns="91425" anchor="t" anchorCtr="0">
            <a:noAutofit/>
          </a:bodyPr>
          <a:lstStyle/>
          <a:p>
            <a:pPr marL="914400" lvl="1" indent="-317500" algn="l" rtl="0">
              <a:lnSpc>
                <a:spcPct val="150000"/>
              </a:lnSpc>
              <a:spcBef>
                <a:spcPts val="0"/>
              </a:spcBef>
              <a:spcAft>
                <a:spcPts val="0"/>
              </a:spcAft>
              <a:buClr>
                <a:schemeClr val="dk2"/>
              </a:buClr>
              <a:buSzPts val="1400"/>
              <a:buFont typeface="Calibri" panose="020F0502020204030204"/>
              <a:buChar char="○"/>
            </a:pPr>
            <a:r>
              <a:rPr lang="en-GB">
                <a:solidFill>
                  <a:schemeClr val="dk2"/>
                </a:solidFill>
                <a:latin typeface="Calibri" panose="020F0502020204030204"/>
                <a:ea typeface="Calibri" panose="020F0502020204030204"/>
                <a:cs typeface="Calibri" panose="020F0502020204030204"/>
                <a:sym typeface="Calibri" panose="020F0502020204030204"/>
              </a:rPr>
              <a:t>DEM</a:t>
            </a:r>
            <a:endParaRPr>
              <a:solidFill>
                <a:schemeClr val="dk2"/>
              </a:solidFill>
              <a:latin typeface="Calibri" panose="020F0502020204030204"/>
              <a:ea typeface="Calibri" panose="020F0502020204030204"/>
              <a:cs typeface="Calibri" panose="020F0502020204030204"/>
              <a:sym typeface="Calibri" panose="020F0502020204030204"/>
            </a:endParaRPr>
          </a:p>
          <a:p>
            <a:pPr marL="914400" lvl="1" indent="-317500" algn="l" rtl="0">
              <a:lnSpc>
                <a:spcPct val="150000"/>
              </a:lnSpc>
              <a:spcBef>
                <a:spcPts val="0"/>
              </a:spcBef>
              <a:spcAft>
                <a:spcPts val="0"/>
              </a:spcAft>
              <a:buClr>
                <a:schemeClr val="dk2"/>
              </a:buClr>
              <a:buSzPts val="1400"/>
              <a:buFont typeface="Calibri" panose="020F0502020204030204"/>
              <a:buChar char="○"/>
            </a:pPr>
            <a:r>
              <a:rPr lang="en-GB">
                <a:solidFill>
                  <a:schemeClr val="dk2"/>
                </a:solidFill>
                <a:latin typeface="Calibri" panose="020F0502020204030204"/>
                <a:ea typeface="Calibri" panose="020F0502020204030204"/>
                <a:cs typeface="Calibri" panose="020F0502020204030204"/>
                <a:sym typeface="Calibri" panose="020F0502020204030204"/>
              </a:rPr>
              <a:t>Multispectral classification</a:t>
            </a:r>
            <a:endParaRPr>
              <a:solidFill>
                <a:schemeClr val="dk2"/>
              </a:solidFill>
              <a:latin typeface="Calibri" panose="020F0502020204030204"/>
              <a:ea typeface="Calibri" panose="020F0502020204030204"/>
              <a:cs typeface="Calibri" panose="020F0502020204030204"/>
              <a:sym typeface="Calibri" panose="020F0502020204030204"/>
            </a:endParaRPr>
          </a:p>
          <a:p>
            <a:pPr marL="0" lvl="0" indent="0" algn="l" rtl="0">
              <a:spcBef>
                <a:spcPts val="1600"/>
              </a:spcBef>
              <a:spcAft>
                <a:spcPts val="0"/>
              </a:spcAft>
              <a:buNone/>
            </a:pPr>
            <a:endParaRPr>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323" name="Shape 323"/>
        <p:cNvGrpSpPr/>
        <p:nvPr/>
      </p:nvGrpSpPr>
      <p:grpSpPr>
        <a:xfrm>
          <a:off x="0" y="0"/>
          <a:ext cx="0" cy="0"/>
          <a:chOff x="0" y="0"/>
          <a:chExt cx="0" cy="0"/>
        </a:xfrm>
      </p:grpSpPr>
      <p:sp>
        <p:nvSpPr>
          <p:cNvPr id="324" name="Google Shape;324;p35"/>
          <p:cNvSpPr txBox="1"/>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Validation and verification</a:t>
            </a:r>
            <a:endParaRPr lang="en-GB"/>
          </a:p>
        </p:txBody>
      </p:sp>
      <p:sp>
        <p:nvSpPr>
          <p:cNvPr id="325" name="Google Shape;325;p35"/>
          <p:cNvSpPr txBox="1"/>
          <p:nvPr>
            <p:ph type="body" idx="1"/>
          </p:nvPr>
        </p:nvSpPr>
        <p:spPr>
          <a:xfrm>
            <a:off x="819150" y="1990725"/>
            <a:ext cx="3540900" cy="24480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GB" sz="1800"/>
              <a:t>Confusion matrix</a:t>
            </a:r>
            <a:endParaRPr sz="1800"/>
          </a:p>
          <a:p>
            <a:pPr marL="914400" lvl="1" indent="-342900" algn="l" rtl="0">
              <a:lnSpc>
                <a:spcPct val="150000"/>
              </a:lnSpc>
              <a:spcBef>
                <a:spcPts val="0"/>
              </a:spcBef>
              <a:spcAft>
                <a:spcPts val="0"/>
              </a:spcAft>
              <a:buSzPts val="1800"/>
              <a:buChar char="○"/>
            </a:pPr>
            <a:r>
              <a:rPr lang="en-GB" sz="1800"/>
              <a:t>Accuracy limit &gt;80%</a:t>
            </a:r>
            <a:endParaRPr sz="1800"/>
          </a:p>
          <a:p>
            <a:pPr marL="457200" lvl="0" indent="0" algn="l" rtl="0">
              <a:lnSpc>
                <a:spcPct val="150000"/>
              </a:lnSpc>
              <a:spcBef>
                <a:spcPts val="1600"/>
              </a:spcBef>
              <a:spcAft>
                <a:spcPts val="1600"/>
              </a:spcAft>
              <a:buNone/>
            </a:pPr>
            <a:endParaRPr sz="1800"/>
          </a:p>
        </p:txBody>
      </p:sp>
      <p:sp>
        <p:nvSpPr>
          <p:cNvPr id="326" name="Google Shape;326;p35"/>
          <p:cNvSpPr txBox="1"/>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327" name="Google Shape;327;p35"/>
          <p:cNvPicPr preferRelativeResize="0"/>
          <p:nvPr/>
        </p:nvPicPr>
        <p:blipFill>
          <a:blip r:embed="rId1"/>
          <a:stretch>
            <a:fillRect/>
          </a:stretch>
        </p:blipFill>
        <p:spPr>
          <a:xfrm>
            <a:off x="6228550" y="384688"/>
            <a:ext cx="2162175" cy="1876425"/>
          </a:xfrm>
          <a:prstGeom prst="rect">
            <a:avLst/>
          </a:prstGeom>
          <a:noFill/>
          <a:ln>
            <a:noFill/>
          </a:ln>
        </p:spPr>
      </p:pic>
      <p:pic>
        <p:nvPicPr>
          <p:cNvPr id="328" name="Google Shape;328;p35"/>
          <p:cNvPicPr preferRelativeResize="0"/>
          <p:nvPr/>
        </p:nvPicPr>
        <p:blipFill>
          <a:blip r:embed="rId2"/>
          <a:stretch>
            <a:fillRect/>
          </a:stretch>
        </p:blipFill>
        <p:spPr>
          <a:xfrm>
            <a:off x="500525" y="3231550"/>
            <a:ext cx="3956375" cy="556600"/>
          </a:xfrm>
          <a:prstGeom prst="rect">
            <a:avLst/>
          </a:prstGeom>
          <a:noFill/>
          <a:ln>
            <a:noFill/>
          </a:ln>
        </p:spPr>
      </p:pic>
      <p:pic>
        <p:nvPicPr>
          <p:cNvPr id="329" name="Google Shape;329;p35"/>
          <p:cNvPicPr preferRelativeResize="0"/>
          <p:nvPr/>
        </p:nvPicPr>
        <p:blipFill>
          <a:blip r:embed="rId3"/>
          <a:stretch>
            <a:fillRect/>
          </a:stretch>
        </p:blipFill>
        <p:spPr>
          <a:xfrm>
            <a:off x="6124650" y="2413513"/>
            <a:ext cx="2510229" cy="1977756"/>
          </a:xfrm>
          <a:prstGeom prst="rect">
            <a:avLst/>
          </a:prstGeom>
          <a:noFill/>
          <a:ln>
            <a:noFill/>
          </a:ln>
        </p:spPr>
      </p:pic>
      <p:sp>
        <p:nvSpPr>
          <p:cNvPr id="330" name="Google Shape;330;p35"/>
          <p:cNvSpPr txBox="1"/>
          <p:nvPr/>
        </p:nvSpPr>
        <p:spPr>
          <a:xfrm>
            <a:off x="4555050" y="3263800"/>
            <a:ext cx="1374600" cy="27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100">
                <a:latin typeface="Calibri" panose="020F0502020204030204"/>
                <a:ea typeface="Calibri" panose="020F0502020204030204"/>
                <a:cs typeface="Calibri" panose="020F0502020204030204"/>
                <a:sym typeface="Calibri" panose="020F0502020204030204"/>
              </a:rPr>
              <a:t>= 0.8823</a:t>
            </a:r>
            <a:endParaRPr sz="21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334" name="Shape 334"/>
        <p:cNvGrpSpPr/>
        <p:nvPr/>
      </p:nvGrpSpPr>
      <p:grpSpPr>
        <a:xfrm>
          <a:off x="0" y="0"/>
          <a:ext cx="0" cy="0"/>
          <a:chOff x="0" y="0"/>
          <a:chExt cx="0" cy="0"/>
        </a:xfrm>
      </p:grpSpPr>
      <p:sp>
        <p:nvSpPr>
          <p:cNvPr id="335" name="Google Shape;335;p36"/>
          <p:cNvSpPr txBox="1"/>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Milestones progress</a:t>
            </a:r>
            <a:endParaRPr lang="en-GB"/>
          </a:p>
        </p:txBody>
      </p:sp>
      <p:sp>
        <p:nvSpPr>
          <p:cNvPr id="336" name="Google Shape;336;p36"/>
          <p:cNvSpPr txBox="1"/>
          <p:nvPr>
            <p:ph type="body" idx="1"/>
          </p:nvPr>
        </p:nvSpPr>
        <p:spPr>
          <a:xfrm>
            <a:off x="819150" y="1990725"/>
            <a:ext cx="3400200" cy="24480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1600"/>
              </a:spcBef>
              <a:spcAft>
                <a:spcPts val="0"/>
              </a:spcAft>
              <a:buClr>
                <a:srgbClr val="434343"/>
              </a:buClr>
              <a:buSzPts val="1800"/>
              <a:buFont typeface="Times New Roman" panose="02020603050405020304"/>
              <a:buChar char="●"/>
            </a:pPr>
            <a:r>
              <a:rPr lang="en-GB" sz="1800">
                <a:solidFill>
                  <a:srgbClr val="434343"/>
                </a:solidFill>
                <a:latin typeface="Times New Roman" panose="02020603050405020304"/>
                <a:ea typeface="Times New Roman" panose="02020603050405020304"/>
                <a:cs typeface="Times New Roman" panose="02020603050405020304"/>
                <a:sym typeface="Times New Roman" panose="02020603050405020304"/>
              </a:rPr>
              <a:t>Input resolution decision </a:t>
            </a:r>
            <a:endParaRPr sz="1800">
              <a:solidFill>
                <a:srgbClr val="434343"/>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342900" algn="l" rtl="0">
              <a:lnSpc>
                <a:spcPct val="150000"/>
              </a:lnSpc>
              <a:spcBef>
                <a:spcPts val="0"/>
              </a:spcBef>
              <a:spcAft>
                <a:spcPts val="0"/>
              </a:spcAft>
              <a:buClr>
                <a:srgbClr val="434343"/>
              </a:buClr>
              <a:buSzPts val="1800"/>
              <a:buFont typeface="Times New Roman" panose="02020603050405020304"/>
              <a:buChar char="●"/>
            </a:pPr>
            <a:r>
              <a:rPr lang="en-GB" sz="1800">
                <a:solidFill>
                  <a:srgbClr val="434343"/>
                </a:solidFill>
                <a:latin typeface="Times New Roman" panose="02020603050405020304"/>
                <a:ea typeface="Times New Roman" panose="02020603050405020304"/>
                <a:cs typeface="Times New Roman" panose="02020603050405020304"/>
                <a:sym typeface="Times New Roman" panose="02020603050405020304"/>
              </a:rPr>
              <a:t>Classifier selection</a:t>
            </a:r>
            <a:endParaRPr sz="1800">
              <a:solidFill>
                <a:srgbClr val="434343"/>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342900" algn="l" rtl="0">
              <a:lnSpc>
                <a:spcPct val="150000"/>
              </a:lnSpc>
              <a:spcBef>
                <a:spcPts val="0"/>
              </a:spcBef>
              <a:spcAft>
                <a:spcPts val="0"/>
              </a:spcAft>
              <a:buClr>
                <a:srgbClr val="434343"/>
              </a:buClr>
              <a:buSzPts val="1800"/>
              <a:buFont typeface="Times New Roman" panose="02020603050405020304"/>
              <a:buChar char="●"/>
            </a:pPr>
            <a:r>
              <a:rPr lang="en-GB" sz="1800">
                <a:solidFill>
                  <a:srgbClr val="434343"/>
                </a:solidFill>
                <a:latin typeface="Times New Roman" panose="02020603050405020304"/>
                <a:ea typeface="Times New Roman" panose="02020603050405020304"/>
                <a:cs typeface="Times New Roman" panose="02020603050405020304"/>
                <a:sym typeface="Times New Roman" panose="02020603050405020304"/>
              </a:rPr>
              <a:t>First test run</a:t>
            </a:r>
            <a:endParaRPr sz="1800">
              <a:solidFill>
                <a:srgbClr val="434343"/>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342900" algn="l" rtl="0">
              <a:lnSpc>
                <a:spcPct val="150000"/>
              </a:lnSpc>
              <a:spcBef>
                <a:spcPts val="0"/>
              </a:spcBef>
              <a:spcAft>
                <a:spcPts val="0"/>
              </a:spcAft>
              <a:buClr>
                <a:srgbClr val="434343"/>
              </a:buClr>
              <a:buSzPts val="1800"/>
              <a:buFont typeface="Times New Roman" panose="02020603050405020304"/>
              <a:buChar char="●"/>
            </a:pPr>
            <a:r>
              <a:rPr lang="en-GB" sz="1800">
                <a:solidFill>
                  <a:srgbClr val="434343"/>
                </a:solidFill>
                <a:latin typeface="Times New Roman" panose="02020603050405020304"/>
                <a:ea typeface="Times New Roman" panose="02020603050405020304"/>
                <a:cs typeface="Times New Roman" panose="02020603050405020304"/>
                <a:sym typeface="Times New Roman" panose="02020603050405020304"/>
              </a:rPr>
              <a:t>NDVI calculation</a:t>
            </a:r>
            <a:endParaRPr sz="1800">
              <a:solidFill>
                <a:srgbClr val="434343"/>
              </a:solidFill>
              <a:latin typeface="Times New Roman" panose="02020603050405020304"/>
              <a:ea typeface="Times New Roman" panose="02020603050405020304"/>
              <a:cs typeface="Times New Roman" panose="02020603050405020304"/>
              <a:sym typeface="Times New Roman" panose="02020603050405020304"/>
            </a:endParaRPr>
          </a:p>
          <a:p>
            <a:pPr marL="914400" marR="0" lvl="1" indent="-342900" algn="l" rtl="0">
              <a:lnSpc>
                <a:spcPct val="150000"/>
              </a:lnSpc>
              <a:spcBef>
                <a:spcPts val="0"/>
              </a:spcBef>
              <a:spcAft>
                <a:spcPts val="0"/>
              </a:spcAft>
              <a:buClr>
                <a:srgbClr val="434343"/>
              </a:buClr>
              <a:buSzPts val="1800"/>
              <a:buFont typeface="Times New Roman" panose="02020603050405020304"/>
              <a:buChar char="○"/>
            </a:pPr>
            <a:r>
              <a:rPr lang="en-GB" sz="1800">
                <a:solidFill>
                  <a:srgbClr val="434343"/>
                </a:solidFill>
                <a:latin typeface="Times New Roman" panose="02020603050405020304"/>
                <a:ea typeface="Times New Roman" panose="02020603050405020304"/>
                <a:cs typeface="Times New Roman" panose="02020603050405020304"/>
                <a:sym typeface="Times New Roman" panose="02020603050405020304"/>
              </a:rPr>
              <a:t>True color masked layer</a:t>
            </a:r>
            <a:endParaRPr sz="1800">
              <a:solidFill>
                <a:srgbClr val="434343"/>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37" name="Google Shape;337;p36"/>
          <p:cNvSpPr txBox="1"/>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338" name="Google Shape;338;p36"/>
          <p:cNvSpPr txBox="1"/>
          <p:nvPr>
            <p:ph type="body" idx="1"/>
          </p:nvPr>
        </p:nvSpPr>
        <p:spPr>
          <a:xfrm>
            <a:off x="4487625" y="1990725"/>
            <a:ext cx="3903000" cy="24480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1600"/>
              </a:spcBef>
              <a:spcAft>
                <a:spcPts val="0"/>
              </a:spcAft>
              <a:buClr>
                <a:srgbClr val="434343"/>
              </a:buClr>
              <a:buSzPts val="1800"/>
              <a:buFont typeface="Times New Roman" panose="02020603050405020304"/>
              <a:buChar char="●"/>
            </a:pPr>
            <a:r>
              <a:rPr lang="en-GB" sz="1800">
                <a:solidFill>
                  <a:srgbClr val="434343"/>
                </a:solidFill>
                <a:latin typeface="Times New Roman" panose="02020603050405020304"/>
                <a:ea typeface="Times New Roman" panose="02020603050405020304"/>
                <a:cs typeface="Times New Roman" panose="02020603050405020304"/>
                <a:sym typeface="Times New Roman" panose="02020603050405020304"/>
              </a:rPr>
              <a:t>DEM to discard ground pixels</a:t>
            </a:r>
            <a:endParaRPr sz="1800">
              <a:solidFill>
                <a:srgbClr val="434343"/>
              </a:solidFill>
              <a:latin typeface="Times New Roman" panose="02020603050405020304"/>
              <a:ea typeface="Times New Roman" panose="02020603050405020304"/>
              <a:cs typeface="Times New Roman" panose="02020603050405020304"/>
              <a:sym typeface="Times New Roman" panose="02020603050405020304"/>
            </a:endParaRPr>
          </a:p>
          <a:p>
            <a:pPr marL="914400" marR="0" lvl="1" indent="-342900" algn="l" rtl="0">
              <a:lnSpc>
                <a:spcPct val="150000"/>
              </a:lnSpc>
              <a:spcBef>
                <a:spcPts val="0"/>
              </a:spcBef>
              <a:spcAft>
                <a:spcPts val="0"/>
              </a:spcAft>
              <a:buClr>
                <a:srgbClr val="434343"/>
              </a:buClr>
              <a:buSzPts val="1800"/>
              <a:buFont typeface="Times New Roman" panose="02020603050405020304"/>
              <a:buChar char="○"/>
            </a:pPr>
            <a:r>
              <a:rPr lang="en-GB" sz="1800">
                <a:solidFill>
                  <a:srgbClr val="434343"/>
                </a:solidFill>
                <a:latin typeface="Times New Roman" panose="02020603050405020304"/>
                <a:ea typeface="Times New Roman" panose="02020603050405020304"/>
                <a:cs typeface="Times New Roman" panose="02020603050405020304"/>
                <a:sym typeface="Times New Roman" panose="02020603050405020304"/>
              </a:rPr>
              <a:t>Model selection (accuracy)</a:t>
            </a:r>
            <a:endParaRPr sz="1800">
              <a:solidFill>
                <a:srgbClr val="434343"/>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342900" algn="l" rtl="0">
              <a:lnSpc>
                <a:spcPct val="150000"/>
              </a:lnSpc>
              <a:spcBef>
                <a:spcPts val="0"/>
              </a:spcBef>
              <a:spcAft>
                <a:spcPts val="0"/>
              </a:spcAft>
              <a:buClr>
                <a:srgbClr val="434343"/>
              </a:buClr>
              <a:buSzPts val="1800"/>
              <a:buFont typeface="Times New Roman" panose="02020603050405020304"/>
              <a:buChar char="●"/>
            </a:pPr>
            <a:r>
              <a:rPr lang="en-GB" sz="1800"/>
              <a:t>GUI development</a:t>
            </a:r>
            <a:endParaRPr sz="1800"/>
          </a:p>
          <a:p>
            <a:pPr marL="914400" marR="0" lvl="1" indent="-342900" algn="l" rtl="0">
              <a:lnSpc>
                <a:spcPct val="150000"/>
              </a:lnSpc>
              <a:spcBef>
                <a:spcPts val="0"/>
              </a:spcBef>
              <a:spcAft>
                <a:spcPts val="0"/>
              </a:spcAft>
              <a:buSzPts val="1800"/>
              <a:buChar char="○"/>
            </a:pPr>
            <a:r>
              <a:rPr lang="en-GB" sz="1800"/>
              <a:t>App design</a:t>
            </a:r>
            <a:endParaRPr sz="1800"/>
          </a:p>
          <a:p>
            <a:pPr marL="457200" marR="0" lvl="0" indent="-342900" algn="l" rtl="0">
              <a:lnSpc>
                <a:spcPct val="150000"/>
              </a:lnSpc>
              <a:spcBef>
                <a:spcPts val="0"/>
              </a:spcBef>
              <a:spcAft>
                <a:spcPts val="0"/>
              </a:spcAft>
              <a:buSzPts val="1800"/>
              <a:buChar char="●"/>
            </a:pPr>
            <a:r>
              <a:rPr lang="en-GB" sz="1800"/>
              <a:t>Accuracy assessment</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342" name="Shape 342"/>
        <p:cNvGrpSpPr/>
        <p:nvPr/>
      </p:nvGrpSpPr>
      <p:grpSpPr>
        <a:xfrm>
          <a:off x="0" y="0"/>
          <a:ext cx="0" cy="0"/>
          <a:chOff x="0" y="0"/>
          <a:chExt cx="0" cy="0"/>
        </a:xfrm>
      </p:grpSpPr>
      <p:sp>
        <p:nvSpPr>
          <p:cNvPr id="343" name="Google Shape;343;p37"/>
          <p:cNvSpPr txBox="1"/>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Future steps</a:t>
            </a:r>
            <a:endParaRPr lang="en-GB"/>
          </a:p>
        </p:txBody>
      </p:sp>
      <p:sp>
        <p:nvSpPr>
          <p:cNvPr id="344" name="Google Shape;344;p37"/>
          <p:cNvSpPr txBox="1"/>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sz="1800"/>
              <a:t>Rooftop selection criteria	</a:t>
            </a:r>
            <a:endParaRPr sz="1800"/>
          </a:p>
          <a:p>
            <a:pPr marL="914400" lvl="1" indent="-342900" algn="l" rtl="0">
              <a:spcBef>
                <a:spcPts val="0"/>
              </a:spcBef>
              <a:spcAft>
                <a:spcPts val="0"/>
              </a:spcAft>
              <a:buSzPts val="1800"/>
              <a:buChar char="○"/>
            </a:pPr>
            <a:r>
              <a:rPr lang="en-GB" sz="1800"/>
              <a:t>Morphological operations</a:t>
            </a:r>
            <a:endParaRPr sz="1800"/>
          </a:p>
          <a:p>
            <a:pPr marL="914400" lvl="1" indent="-342900" algn="l" rtl="0">
              <a:spcBef>
                <a:spcPts val="0"/>
              </a:spcBef>
              <a:spcAft>
                <a:spcPts val="0"/>
              </a:spcAft>
              <a:buSzPts val="1800"/>
              <a:buChar char="○"/>
            </a:pPr>
            <a:r>
              <a:rPr lang="en-GB" sz="1800"/>
              <a:t>Size analysis</a:t>
            </a:r>
            <a:endParaRPr sz="1800"/>
          </a:p>
          <a:p>
            <a:pPr marL="914400" lvl="1" indent="-342900" algn="l" rtl="0">
              <a:spcBef>
                <a:spcPts val="0"/>
              </a:spcBef>
              <a:spcAft>
                <a:spcPts val="0"/>
              </a:spcAft>
              <a:buSzPts val="1800"/>
              <a:buChar char="○"/>
            </a:pPr>
            <a:r>
              <a:rPr lang="en-GB" sz="1800"/>
              <a:t>Height analysis</a:t>
            </a:r>
            <a:endParaRPr sz="1800"/>
          </a:p>
          <a:p>
            <a:pPr marL="914400" lvl="1" indent="-342900" algn="l" rtl="0">
              <a:spcBef>
                <a:spcPts val="0"/>
              </a:spcBef>
              <a:spcAft>
                <a:spcPts val="0"/>
              </a:spcAft>
              <a:buSzPts val="1800"/>
              <a:buChar char="○"/>
            </a:pPr>
            <a:r>
              <a:rPr lang="en-GB" sz="1800"/>
              <a:t>Slope analysis</a:t>
            </a:r>
            <a:endParaRPr sz="1800"/>
          </a:p>
          <a:p>
            <a:pPr marL="457200" lvl="0" indent="-342900" algn="l" rtl="0">
              <a:spcBef>
                <a:spcPts val="0"/>
              </a:spcBef>
              <a:spcAft>
                <a:spcPts val="0"/>
              </a:spcAft>
              <a:buSzPts val="1800"/>
              <a:buChar char="●"/>
            </a:pPr>
            <a:r>
              <a:rPr lang="en-GB" sz="1800"/>
              <a:t>DEM accuracy</a:t>
            </a:r>
            <a:endParaRPr sz="1800"/>
          </a:p>
        </p:txBody>
      </p:sp>
      <p:sp>
        <p:nvSpPr>
          <p:cNvPr id="345" name="Google Shape;345;p37"/>
          <p:cNvSpPr txBox="1"/>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349" name="Shape 349"/>
        <p:cNvGrpSpPr/>
        <p:nvPr/>
      </p:nvGrpSpPr>
      <p:grpSpPr>
        <a:xfrm>
          <a:off x="0" y="0"/>
          <a:ext cx="0" cy="0"/>
          <a:chOff x="0" y="0"/>
          <a:chExt cx="0" cy="0"/>
        </a:xfrm>
      </p:grpSpPr>
      <p:sp>
        <p:nvSpPr>
          <p:cNvPr id="350" name="Google Shape;350;p38"/>
          <p:cNvSpPr txBox="1"/>
          <p:nvPr>
            <p:ph type="title"/>
          </p:nvPr>
        </p:nvSpPr>
        <p:spPr>
          <a:xfrm>
            <a:off x="819150" y="5643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Requirements check</a:t>
            </a:r>
            <a:endParaRPr lang="en-GB"/>
          </a:p>
        </p:txBody>
      </p:sp>
      <p:sp>
        <p:nvSpPr>
          <p:cNvPr id="351" name="Google Shape;351;p38"/>
          <p:cNvSpPr txBox="1"/>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graphicFrame>
        <p:nvGraphicFramePr>
          <p:cNvPr id="352" name="Google Shape;352;p38"/>
          <p:cNvGraphicFramePr/>
          <p:nvPr/>
        </p:nvGraphicFramePr>
        <p:xfrm>
          <a:off x="570675" y="1223700"/>
          <a:ext cx="7691075" cy="3461725"/>
        </p:xfrm>
        <a:graphic>
          <a:graphicData uri="http://schemas.openxmlformats.org/drawingml/2006/table">
            <a:tbl>
              <a:tblPr>
                <a:noFill/>
                <a:tableStyleId>{C8002700-4B96-4276-8018-54F017851D2C}</a:tableStyleId>
              </a:tblPr>
              <a:tblGrid>
                <a:gridCol w="1415600"/>
                <a:gridCol w="4806800"/>
                <a:gridCol w="1468675"/>
              </a:tblGrid>
              <a:tr h="367700">
                <a:tc>
                  <a:txBody>
                    <a:bodyPr/>
                    <a:lstStyle/>
                    <a:p>
                      <a:pPr marL="0" lvl="0" indent="0" algn="l" rtl="0">
                        <a:spcBef>
                          <a:spcPts val="0"/>
                        </a:spcBef>
                        <a:spcAft>
                          <a:spcPts val="0"/>
                        </a:spcAft>
                        <a:buNone/>
                      </a:pPr>
                      <a:r>
                        <a:rPr lang="en-GB" sz="1200" b="1">
                          <a:latin typeface="Georgia" panose="02040502050405020303"/>
                          <a:ea typeface="Georgia" panose="02040502050405020303"/>
                          <a:cs typeface="Georgia" panose="02040502050405020303"/>
                          <a:sym typeface="Georgia" panose="02040502050405020303"/>
                        </a:rPr>
                        <a:t>#</a:t>
                      </a:r>
                      <a:endParaRPr sz="1200" b="1">
                        <a:latin typeface="Georgia" panose="02040502050405020303"/>
                        <a:ea typeface="Georgia" panose="02040502050405020303"/>
                        <a:cs typeface="Georgia" panose="02040502050405020303"/>
                        <a:sym typeface="Georgia" panose="02040502050405020303"/>
                      </a:endParaRPr>
                    </a:p>
                  </a:txBody>
                  <a:tcPr marL="91425" marR="91425" marT="91425" marB="91425"/>
                </a:tc>
                <a:tc>
                  <a:txBody>
                    <a:bodyPr/>
                    <a:lstStyle/>
                    <a:p>
                      <a:pPr marL="0" lvl="0" indent="0" algn="l" rtl="0">
                        <a:spcBef>
                          <a:spcPts val="0"/>
                        </a:spcBef>
                        <a:spcAft>
                          <a:spcPts val="0"/>
                        </a:spcAft>
                        <a:buNone/>
                      </a:pPr>
                      <a:r>
                        <a:rPr lang="en-GB" sz="1200" b="1">
                          <a:latin typeface="Georgia" panose="02040502050405020303"/>
                          <a:ea typeface="Georgia" panose="02040502050405020303"/>
                          <a:cs typeface="Georgia" panose="02040502050405020303"/>
                          <a:sym typeface="Georgia" panose="02040502050405020303"/>
                        </a:rPr>
                        <a:t>Requirement </a:t>
                      </a:r>
                      <a:endParaRPr sz="1200" b="1">
                        <a:latin typeface="Georgia" panose="02040502050405020303"/>
                        <a:ea typeface="Georgia" panose="02040502050405020303"/>
                        <a:cs typeface="Georgia" panose="02040502050405020303"/>
                        <a:sym typeface="Georgia" panose="02040502050405020303"/>
                      </a:endParaRPr>
                    </a:p>
                  </a:txBody>
                  <a:tcPr marL="91425" marR="91425" marT="91425" marB="91425"/>
                </a:tc>
                <a:tc>
                  <a:txBody>
                    <a:bodyPr/>
                    <a:lstStyle/>
                    <a:p>
                      <a:pPr marL="0" lvl="0" indent="0" algn="l" rtl="0">
                        <a:spcBef>
                          <a:spcPts val="0"/>
                        </a:spcBef>
                        <a:spcAft>
                          <a:spcPts val="0"/>
                        </a:spcAft>
                        <a:buNone/>
                      </a:pPr>
                      <a:r>
                        <a:rPr lang="en-GB" sz="1200" b="1">
                          <a:latin typeface="Georgia" panose="02040502050405020303"/>
                          <a:ea typeface="Georgia" panose="02040502050405020303"/>
                          <a:cs typeface="Georgia" panose="02040502050405020303"/>
                          <a:sym typeface="Georgia" panose="02040502050405020303"/>
                        </a:rPr>
                        <a:t>Checked or not</a:t>
                      </a:r>
                      <a:endParaRPr sz="1200" b="1">
                        <a:latin typeface="Georgia" panose="02040502050405020303"/>
                        <a:ea typeface="Georgia" panose="02040502050405020303"/>
                        <a:cs typeface="Georgia" panose="02040502050405020303"/>
                        <a:sym typeface="Georgia" panose="02040502050405020303"/>
                      </a:endParaRPr>
                    </a:p>
                  </a:txBody>
                  <a:tcPr marL="91425" marR="91425" marT="91425" marB="91425"/>
                </a:tc>
              </a:tr>
              <a:tr h="367700">
                <a:tc gridSpan="3">
                  <a:txBody>
                    <a:bodyPr/>
                    <a:lstStyle/>
                    <a:p>
                      <a:pPr marL="0" lvl="0" indent="0" algn="ctr" rtl="0">
                        <a:spcBef>
                          <a:spcPts val="0"/>
                        </a:spcBef>
                        <a:spcAft>
                          <a:spcPts val="0"/>
                        </a:spcAft>
                        <a:buNone/>
                      </a:pPr>
                      <a:r>
                        <a:rPr lang="en-GB" sz="1200" b="1">
                          <a:latin typeface="Georgia" panose="02040502050405020303"/>
                          <a:ea typeface="Georgia" panose="02040502050405020303"/>
                          <a:cs typeface="Georgia" panose="02040502050405020303"/>
                          <a:sym typeface="Georgia" panose="02040502050405020303"/>
                        </a:rPr>
                        <a:t>Functional requirements</a:t>
                      </a:r>
                      <a:endParaRPr sz="1200" b="1">
                        <a:latin typeface="Georgia" panose="02040502050405020303"/>
                        <a:ea typeface="Georgia" panose="02040502050405020303"/>
                        <a:cs typeface="Georgia" panose="02040502050405020303"/>
                        <a:sym typeface="Georgia" panose="02040502050405020303"/>
                      </a:endParaRPr>
                    </a:p>
                  </a:txBody>
                  <a:tcPr marL="91425" marR="91425" marT="91425" marB="91425"/>
                </a:tc>
                <a:tc hMerge="1">
                  <a:tcPr/>
                </a:tc>
                <a:tc hMerge="1">
                  <a:tcPr/>
                </a:tc>
              </a:tr>
              <a:tr h="773950">
                <a:tc>
                  <a:txBody>
                    <a:bodyPr/>
                    <a:lstStyle/>
                    <a:p>
                      <a:pPr marL="0" lvl="0" indent="0" algn="l" rtl="0">
                        <a:lnSpc>
                          <a:spcPct val="115000"/>
                        </a:lnSpc>
                        <a:spcBef>
                          <a:spcPts val="0"/>
                        </a:spcBef>
                        <a:spcAft>
                          <a:spcPts val="1600"/>
                        </a:spcAft>
                        <a:buNone/>
                      </a:pPr>
                      <a:r>
                        <a:rPr lang="en-GB" sz="1200" b="1">
                          <a:solidFill>
                            <a:srgbClr val="1B212C"/>
                          </a:solidFill>
                          <a:latin typeface="Georgia" panose="02040502050405020303"/>
                          <a:ea typeface="Georgia" panose="02040502050405020303"/>
                          <a:cs typeface="Georgia" panose="02040502050405020303"/>
                          <a:sym typeface="Georgia" panose="02040502050405020303"/>
                        </a:rPr>
                        <a:t>UFS-PR-FN-01:</a:t>
                      </a:r>
                      <a:endParaRPr sz="1200">
                        <a:latin typeface="Georgia" panose="02040502050405020303"/>
                        <a:ea typeface="Georgia" panose="02040502050405020303"/>
                        <a:cs typeface="Georgia" panose="02040502050405020303"/>
                        <a:sym typeface="Georgia" panose="02040502050405020303"/>
                      </a:endParaRPr>
                    </a:p>
                  </a:txBody>
                  <a:tcPr marL="91425" marR="91425" marT="91425" marB="91425"/>
                </a:tc>
                <a:tc>
                  <a:txBody>
                    <a:bodyPr/>
                    <a:lstStyle/>
                    <a:p>
                      <a:pPr marL="0" lvl="0" indent="0" algn="l" rtl="0">
                        <a:lnSpc>
                          <a:spcPct val="115000"/>
                        </a:lnSpc>
                        <a:spcBef>
                          <a:spcPts val="0"/>
                        </a:spcBef>
                        <a:spcAft>
                          <a:spcPts val="1600"/>
                        </a:spcAft>
                        <a:buNone/>
                      </a:pPr>
                      <a:r>
                        <a:rPr lang="en-GB" sz="1200">
                          <a:solidFill>
                            <a:srgbClr val="1B212C"/>
                          </a:solidFill>
                          <a:latin typeface="Georgia" panose="02040502050405020303"/>
                          <a:ea typeface="Georgia" panose="02040502050405020303"/>
                          <a:cs typeface="Georgia" panose="02040502050405020303"/>
                          <a:sym typeface="Georgia" panose="02040502050405020303"/>
                        </a:rPr>
                        <a:t>The system shall consist of a preprocessing step and a supervised classification algorithm (including PS, SCA).</a:t>
                      </a:r>
                      <a:endParaRPr sz="1200">
                        <a:solidFill>
                          <a:srgbClr val="1B212C"/>
                        </a:solidFill>
                        <a:latin typeface="Georgia" panose="02040502050405020303"/>
                        <a:ea typeface="Georgia" panose="02040502050405020303"/>
                        <a:cs typeface="Georgia" panose="02040502050405020303"/>
                        <a:sym typeface="Georgia" panose="02040502050405020303"/>
                      </a:endParaRPr>
                    </a:p>
                  </a:txBody>
                  <a:tcPr marL="91425" marR="91425" marT="91425" marB="91425"/>
                </a:tc>
                <a:tc>
                  <a:txBody>
                    <a:bodyPr/>
                    <a:lstStyle/>
                    <a:p>
                      <a:pPr marL="0" lvl="0" indent="0" algn="l" rtl="0">
                        <a:spcBef>
                          <a:spcPts val="0"/>
                        </a:spcBef>
                        <a:spcAft>
                          <a:spcPts val="0"/>
                        </a:spcAft>
                        <a:buNone/>
                      </a:pPr>
                      <a:r>
                        <a:rPr lang="en-GB" sz="1200">
                          <a:latin typeface="Georgia" panose="02040502050405020303"/>
                          <a:ea typeface="Georgia" panose="02040502050405020303"/>
                          <a:cs typeface="Georgia" panose="02040502050405020303"/>
                          <a:sym typeface="Georgia" panose="02040502050405020303"/>
                        </a:rPr>
                        <a:t>Checked</a:t>
                      </a:r>
                      <a:endParaRPr sz="1200">
                        <a:latin typeface="Georgia" panose="02040502050405020303"/>
                        <a:ea typeface="Georgia" panose="02040502050405020303"/>
                        <a:cs typeface="Georgia" panose="02040502050405020303"/>
                        <a:sym typeface="Georgia" panose="02040502050405020303"/>
                      </a:endParaRPr>
                    </a:p>
                  </a:txBody>
                  <a:tcPr marL="91425" marR="91425" marT="91425" marB="91425"/>
                </a:tc>
              </a:tr>
              <a:tr h="773950">
                <a:tc>
                  <a:txBody>
                    <a:bodyPr/>
                    <a:lstStyle/>
                    <a:p>
                      <a:pPr marL="0" lvl="0" indent="0" algn="l" rtl="0">
                        <a:lnSpc>
                          <a:spcPct val="115000"/>
                        </a:lnSpc>
                        <a:spcBef>
                          <a:spcPts val="0"/>
                        </a:spcBef>
                        <a:spcAft>
                          <a:spcPts val="1600"/>
                        </a:spcAft>
                        <a:buNone/>
                      </a:pPr>
                      <a:r>
                        <a:rPr lang="en-GB" sz="1200" b="1">
                          <a:solidFill>
                            <a:srgbClr val="1B212C"/>
                          </a:solidFill>
                          <a:latin typeface="Georgia" panose="02040502050405020303"/>
                          <a:ea typeface="Georgia" panose="02040502050405020303"/>
                          <a:cs typeface="Georgia" panose="02040502050405020303"/>
                          <a:sym typeface="Georgia" panose="02040502050405020303"/>
                        </a:rPr>
                        <a:t>UFS-PR-FN-02:</a:t>
                      </a:r>
                      <a:r>
                        <a:rPr lang="en-GB" sz="1200">
                          <a:solidFill>
                            <a:srgbClr val="1B212C"/>
                          </a:solidFill>
                          <a:latin typeface="Georgia" panose="02040502050405020303"/>
                          <a:ea typeface="Georgia" panose="02040502050405020303"/>
                          <a:cs typeface="Georgia" panose="02040502050405020303"/>
                          <a:sym typeface="Georgia" panose="02040502050405020303"/>
                        </a:rPr>
                        <a:t> </a:t>
                      </a:r>
                      <a:endParaRPr sz="1200">
                        <a:latin typeface="Georgia" panose="02040502050405020303"/>
                        <a:ea typeface="Georgia" panose="02040502050405020303"/>
                        <a:cs typeface="Georgia" panose="02040502050405020303"/>
                        <a:sym typeface="Georgia" panose="02040502050405020303"/>
                      </a:endParaRPr>
                    </a:p>
                  </a:txBody>
                  <a:tcPr marL="91425" marR="91425" marT="91425" marB="91425"/>
                </a:tc>
                <a:tc>
                  <a:txBody>
                    <a:bodyPr/>
                    <a:lstStyle/>
                    <a:p>
                      <a:pPr marL="0" lvl="0" indent="0" algn="l" rtl="0">
                        <a:lnSpc>
                          <a:spcPct val="115000"/>
                        </a:lnSpc>
                        <a:spcBef>
                          <a:spcPts val="0"/>
                        </a:spcBef>
                        <a:spcAft>
                          <a:spcPts val="1600"/>
                        </a:spcAft>
                        <a:buNone/>
                      </a:pPr>
                      <a:r>
                        <a:rPr lang="en-GB" sz="1200">
                          <a:solidFill>
                            <a:srgbClr val="1B212C"/>
                          </a:solidFill>
                          <a:latin typeface="Georgia" panose="02040502050405020303"/>
                          <a:ea typeface="Georgia" panose="02040502050405020303"/>
                          <a:cs typeface="Georgia" panose="02040502050405020303"/>
                          <a:sym typeface="Georgia" panose="02040502050405020303"/>
                        </a:rPr>
                        <a:t>The PS shall involve creating subsets of geospatial data including Sentinel image, GIS data and DSM.</a:t>
                      </a:r>
                      <a:endParaRPr sz="1200">
                        <a:latin typeface="Georgia" panose="02040502050405020303"/>
                        <a:ea typeface="Georgia" panose="02040502050405020303"/>
                        <a:cs typeface="Georgia" panose="02040502050405020303"/>
                        <a:sym typeface="Georgia" panose="02040502050405020303"/>
                      </a:endParaRPr>
                    </a:p>
                  </a:txBody>
                  <a:tcPr marL="91425" marR="91425" marT="91425" marB="91425"/>
                </a:tc>
                <a:tc>
                  <a:txBody>
                    <a:bodyPr/>
                    <a:lstStyle/>
                    <a:p>
                      <a:pPr marL="0" lvl="0" indent="0" algn="l" rtl="0">
                        <a:spcBef>
                          <a:spcPts val="0"/>
                        </a:spcBef>
                        <a:spcAft>
                          <a:spcPts val="0"/>
                        </a:spcAft>
                        <a:buNone/>
                      </a:pPr>
                      <a:r>
                        <a:rPr lang="en-GB" sz="1200">
                          <a:latin typeface="Georgia" panose="02040502050405020303"/>
                          <a:ea typeface="Georgia" panose="02040502050405020303"/>
                          <a:cs typeface="Georgia" panose="02040502050405020303"/>
                          <a:sym typeface="Georgia" panose="02040502050405020303"/>
                        </a:rPr>
                        <a:t>We used DEM instead of DSM</a:t>
                      </a:r>
                      <a:endParaRPr sz="1200">
                        <a:latin typeface="Georgia" panose="02040502050405020303"/>
                        <a:ea typeface="Georgia" panose="02040502050405020303"/>
                        <a:cs typeface="Georgia" panose="02040502050405020303"/>
                        <a:sym typeface="Georgia" panose="02040502050405020303"/>
                      </a:endParaRPr>
                    </a:p>
                  </a:txBody>
                  <a:tcPr marL="91425" marR="91425" marT="91425" marB="91425"/>
                </a:tc>
              </a:tr>
              <a:tr h="1178425">
                <a:tc>
                  <a:txBody>
                    <a:bodyPr/>
                    <a:lstStyle/>
                    <a:p>
                      <a:pPr marL="0" lvl="0" indent="0" algn="l" rtl="0">
                        <a:lnSpc>
                          <a:spcPct val="115000"/>
                        </a:lnSpc>
                        <a:spcBef>
                          <a:spcPts val="0"/>
                        </a:spcBef>
                        <a:spcAft>
                          <a:spcPts val="1600"/>
                        </a:spcAft>
                        <a:buNone/>
                      </a:pPr>
                      <a:r>
                        <a:rPr lang="en-GB" sz="1200" b="1">
                          <a:solidFill>
                            <a:srgbClr val="1B212C"/>
                          </a:solidFill>
                          <a:latin typeface="Georgia" panose="02040502050405020303"/>
                          <a:ea typeface="Georgia" panose="02040502050405020303"/>
                          <a:cs typeface="Georgia" panose="02040502050405020303"/>
                          <a:sym typeface="Georgia" panose="02040502050405020303"/>
                        </a:rPr>
                        <a:t>UFS-PR-FN-03:</a:t>
                      </a:r>
                      <a:endParaRPr sz="1200">
                        <a:latin typeface="Georgia" panose="02040502050405020303"/>
                        <a:ea typeface="Georgia" panose="02040502050405020303"/>
                        <a:cs typeface="Georgia" panose="02040502050405020303"/>
                        <a:sym typeface="Georgia" panose="02040502050405020303"/>
                      </a:endParaRPr>
                    </a:p>
                  </a:txBody>
                  <a:tcPr marL="91425" marR="91425" marT="91425" marB="91425"/>
                </a:tc>
                <a:tc>
                  <a:txBody>
                    <a:bodyPr/>
                    <a:lstStyle/>
                    <a:p>
                      <a:pPr marL="0" lvl="0" indent="0" algn="l" rtl="0">
                        <a:lnSpc>
                          <a:spcPct val="115000"/>
                        </a:lnSpc>
                        <a:spcBef>
                          <a:spcPts val="0"/>
                        </a:spcBef>
                        <a:spcAft>
                          <a:spcPts val="1600"/>
                        </a:spcAft>
                        <a:buNone/>
                      </a:pPr>
                      <a:r>
                        <a:rPr lang="en-GB" sz="1200">
                          <a:solidFill>
                            <a:srgbClr val="1B212C"/>
                          </a:solidFill>
                          <a:latin typeface="Georgia" panose="02040502050405020303"/>
                          <a:ea typeface="Georgia" panose="02040502050405020303"/>
                          <a:cs typeface="Georgia" panose="02040502050405020303"/>
                          <a:sym typeface="Georgia" panose="02040502050405020303"/>
                        </a:rPr>
                        <a:t>The SCA shall classify the rooftops and ground area in urban areas in order to generate potential urban farming maps as an output from the input satellite (Sentinel) data as well as higher-level Copernicus products.</a:t>
                      </a:r>
                      <a:endParaRPr sz="1200">
                        <a:latin typeface="Georgia" panose="02040502050405020303"/>
                        <a:ea typeface="Georgia" panose="02040502050405020303"/>
                        <a:cs typeface="Georgia" panose="02040502050405020303"/>
                        <a:sym typeface="Georgia" panose="02040502050405020303"/>
                      </a:endParaRPr>
                    </a:p>
                  </a:txBody>
                  <a:tcPr marL="91425" marR="91425" marT="91425" marB="91425"/>
                </a:tc>
                <a:tc>
                  <a:txBody>
                    <a:bodyPr/>
                    <a:lstStyle/>
                    <a:p>
                      <a:pPr marL="0" lvl="0" indent="0" algn="l" rtl="0">
                        <a:spcBef>
                          <a:spcPts val="0"/>
                        </a:spcBef>
                        <a:spcAft>
                          <a:spcPts val="0"/>
                        </a:spcAft>
                        <a:buNone/>
                      </a:pPr>
                      <a:r>
                        <a:rPr lang="en-GB" sz="1200">
                          <a:latin typeface="Georgia" panose="02040502050405020303"/>
                          <a:ea typeface="Georgia" panose="02040502050405020303"/>
                          <a:cs typeface="Georgia" panose="02040502050405020303"/>
                          <a:sym typeface="Georgia" panose="02040502050405020303"/>
                        </a:rPr>
                        <a:t>Input source was aerial imagery (NAIP) and not Copernicus data</a:t>
                      </a:r>
                      <a:endParaRPr sz="1200">
                        <a:latin typeface="Georgia" panose="02040502050405020303"/>
                        <a:ea typeface="Georgia" panose="02040502050405020303"/>
                        <a:cs typeface="Georgia" panose="02040502050405020303"/>
                        <a:sym typeface="Georgia" panose="02040502050405020303"/>
                      </a:endParaRPr>
                    </a:p>
                  </a:txBody>
                  <a:tcPr marL="91425" marR="91425" marT="91425" marB="91425"/>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356" name="Shape 356"/>
        <p:cNvGrpSpPr/>
        <p:nvPr/>
      </p:nvGrpSpPr>
      <p:grpSpPr>
        <a:xfrm>
          <a:off x="0" y="0"/>
          <a:ext cx="0" cy="0"/>
          <a:chOff x="0" y="0"/>
          <a:chExt cx="0" cy="0"/>
        </a:xfrm>
      </p:grpSpPr>
      <p:sp>
        <p:nvSpPr>
          <p:cNvPr id="357" name="Google Shape;357;p39"/>
          <p:cNvSpPr txBox="1"/>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graphicFrame>
        <p:nvGraphicFramePr>
          <p:cNvPr id="358" name="Google Shape;358;p39"/>
          <p:cNvGraphicFramePr/>
          <p:nvPr/>
        </p:nvGraphicFramePr>
        <p:xfrm>
          <a:off x="566950" y="239138"/>
          <a:ext cx="7691075" cy="3000000"/>
        </p:xfrm>
        <a:graphic>
          <a:graphicData uri="http://schemas.openxmlformats.org/drawingml/2006/table">
            <a:tbl>
              <a:tblPr>
                <a:noFill/>
                <a:tableStyleId>{C8002700-4B96-4276-8018-54F017851D2C}</a:tableStyleId>
              </a:tblPr>
              <a:tblGrid>
                <a:gridCol w="1428500"/>
                <a:gridCol w="4793900"/>
                <a:gridCol w="1468675"/>
              </a:tblGrid>
              <a:tr h="381000">
                <a:tc>
                  <a:txBody>
                    <a:bodyPr/>
                    <a:lstStyle/>
                    <a:p>
                      <a:pPr marL="0" lvl="0" indent="0" algn="l" rtl="0">
                        <a:spcBef>
                          <a:spcPts val="0"/>
                        </a:spcBef>
                        <a:spcAft>
                          <a:spcPts val="0"/>
                        </a:spcAft>
                        <a:buNone/>
                      </a:pPr>
                      <a:r>
                        <a:rPr lang="en-GB" sz="1200" b="1">
                          <a:latin typeface="Georgia" panose="02040502050405020303"/>
                          <a:ea typeface="Georgia" panose="02040502050405020303"/>
                          <a:cs typeface="Georgia" panose="02040502050405020303"/>
                          <a:sym typeface="Georgia" panose="02040502050405020303"/>
                        </a:rPr>
                        <a:t>#</a:t>
                      </a:r>
                      <a:endParaRPr sz="1200" b="1">
                        <a:latin typeface="Georgia" panose="02040502050405020303"/>
                        <a:ea typeface="Georgia" panose="02040502050405020303"/>
                        <a:cs typeface="Georgia" panose="02040502050405020303"/>
                        <a:sym typeface="Georgia" panose="02040502050405020303"/>
                      </a:endParaRPr>
                    </a:p>
                  </a:txBody>
                  <a:tcPr marL="91425" marR="91425" marT="91425" marB="91425">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GB" sz="1200" b="1">
                          <a:latin typeface="Georgia" panose="02040502050405020303"/>
                          <a:ea typeface="Georgia" panose="02040502050405020303"/>
                          <a:cs typeface="Georgia" panose="02040502050405020303"/>
                          <a:sym typeface="Georgia" panose="02040502050405020303"/>
                        </a:rPr>
                        <a:t>Requirement </a:t>
                      </a:r>
                      <a:endParaRPr sz="1200" b="1">
                        <a:latin typeface="Georgia" panose="02040502050405020303"/>
                        <a:ea typeface="Georgia" panose="02040502050405020303"/>
                        <a:cs typeface="Georgia" panose="02040502050405020303"/>
                        <a:sym typeface="Georgia" panose="02040502050405020303"/>
                      </a:endParaRPr>
                    </a:p>
                  </a:txBody>
                  <a:tcPr marL="91425" marR="91425" marT="91425" marB="91425">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GB" sz="1200" b="1">
                          <a:latin typeface="Georgia" panose="02040502050405020303"/>
                          <a:ea typeface="Georgia" panose="02040502050405020303"/>
                          <a:cs typeface="Georgia" panose="02040502050405020303"/>
                          <a:sym typeface="Georgia" panose="02040502050405020303"/>
                        </a:rPr>
                        <a:t>Checked or not</a:t>
                      </a:r>
                      <a:endParaRPr sz="1200" b="1">
                        <a:latin typeface="Georgia" panose="02040502050405020303"/>
                        <a:ea typeface="Georgia" panose="02040502050405020303"/>
                        <a:cs typeface="Georgia" panose="02040502050405020303"/>
                        <a:sym typeface="Georgia" panose="02040502050405020303"/>
                      </a:endParaRPr>
                    </a:p>
                  </a:txBody>
                  <a:tcPr marL="91425" marR="91425" marT="91425" marB="91425"/>
                </a:tc>
              </a:tr>
              <a:tr h="381000">
                <a:tc>
                  <a:txBody>
                    <a:bodyPr/>
                    <a:lstStyle/>
                    <a:p>
                      <a:pPr marL="0" lvl="0" indent="0" algn="just" rtl="0">
                        <a:lnSpc>
                          <a:spcPct val="115000"/>
                        </a:lnSpc>
                        <a:spcBef>
                          <a:spcPts val="1200"/>
                        </a:spcBef>
                        <a:spcAft>
                          <a:spcPts val="1200"/>
                        </a:spcAft>
                        <a:buNone/>
                      </a:pPr>
                      <a:r>
                        <a:rPr lang="en-GB" sz="1200" b="1">
                          <a:latin typeface="Georgia" panose="02040502050405020303"/>
                          <a:ea typeface="Georgia" panose="02040502050405020303"/>
                          <a:cs typeface="Georgia" panose="02040502050405020303"/>
                          <a:sym typeface="Georgia" panose="02040502050405020303"/>
                        </a:rPr>
                        <a:t>UFS-PR-FN-04</a:t>
                      </a:r>
                      <a:endParaRPr sz="1200" b="1">
                        <a:latin typeface="Georgia" panose="02040502050405020303"/>
                        <a:ea typeface="Georgia" panose="02040502050405020303"/>
                        <a:cs typeface="Georgia" panose="02040502050405020303"/>
                        <a:sym typeface="Georgia" panose="02040502050405020303"/>
                      </a:endParaRPr>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GB" sz="1200">
                          <a:latin typeface="Georgia" panose="02040502050405020303"/>
                          <a:ea typeface="Georgia" panose="02040502050405020303"/>
                          <a:cs typeface="Georgia" panose="02040502050405020303"/>
                          <a:sym typeface="Georgia" panose="02040502050405020303"/>
                        </a:rPr>
                        <a:t>The UFS shall include size analysis for the fitness evaluation of potential rooftop and ground area. The UFS should include slope analysis if high resolution and open source DSM’s are available.</a:t>
                      </a:r>
                      <a:endParaRPr sz="1200">
                        <a:latin typeface="Georgia" panose="02040502050405020303"/>
                        <a:ea typeface="Georgia" panose="02040502050405020303"/>
                        <a:cs typeface="Georgia" panose="02040502050405020303"/>
                        <a:sym typeface="Georgia" panose="02040502050405020303"/>
                      </a:endParaRPr>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GB" sz="1200">
                          <a:latin typeface="Georgia" panose="02040502050405020303"/>
                          <a:ea typeface="Georgia" panose="02040502050405020303"/>
                          <a:cs typeface="Georgia" panose="02040502050405020303"/>
                          <a:sym typeface="Georgia" panose="02040502050405020303"/>
                        </a:rPr>
                        <a:t>This step was postponed to future work</a:t>
                      </a:r>
                      <a:endParaRPr sz="1200">
                        <a:latin typeface="Georgia" panose="02040502050405020303"/>
                        <a:ea typeface="Georgia" panose="02040502050405020303"/>
                        <a:cs typeface="Georgia" panose="02040502050405020303"/>
                        <a:sym typeface="Georgia" panose="02040502050405020303"/>
                      </a:endParaRPr>
                    </a:p>
                  </a:txBody>
                  <a:tcPr marL="91425" marR="91425" marT="91425" marB="91425">
                    <a:lnL w="9525" cap="flat" cmpd="sng">
                      <a:solidFill>
                        <a:srgbClr val="000000"/>
                      </a:solidFill>
                      <a:prstDash val="solid"/>
                      <a:round/>
                      <a:headEnd type="none" w="sm" len="sm"/>
                      <a:tailEnd type="none" w="sm" len="sm"/>
                    </a:lnL>
                  </a:tcPr>
                </a:tc>
              </a:tr>
              <a:tr h="381000">
                <a:tc>
                  <a:txBody>
                    <a:bodyPr/>
                    <a:lstStyle/>
                    <a:p>
                      <a:pPr marL="0" lvl="0" indent="0" algn="just" rtl="0">
                        <a:lnSpc>
                          <a:spcPct val="115000"/>
                        </a:lnSpc>
                        <a:spcBef>
                          <a:spcPts val="1200"/>
                        </a:spcBef>
                        <a:spcAft>
                          <a:spcPts val="1200"/>
                        </a:spcAft>
                        <a:buNone/>
                      </a:pPr>
                      <a:r>
                        <a:rPr lang="en-GB" sz="1200" b="1">
                          <a:latin typeface="Georgia" panose="02040502050405020303"/>
                          <a:ea typeface="Georgia" panose="02040502050405020303"/>
                          <a:cs typeface="Georgia" panose="02040502050405020303"/>
                          <a:sym typeface="Georgia" panose="02040502050405020303"/>
                        </a:rPr>
                        <a:t>UFS-PR-FN-05</a:t>
                      </a:r>
                      <a:endParaRPr sz="1200" b="1">
                        <a:solidFill>
                          <a:srgbClr val="1B212C"/>
                        </a:solidFill>
                        <a:latin typeface="Georgia" panose="02040502050405020303"/>
                        <a:ea typeface="Georgia" panose="02040502050405020303"/>
                        <a:cs typeface="Georgia" panose="02040502050405020303"/>
                        <a:sym typeface="Georgia" panose="02040502050405020303"/>
                      </a:endParaRPr>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GB" sz="1200">
                          <a:latin typeface="Georgia" panose="02040502050405020303"/>
                          <a:ea typeface="Georgia" panose="02040502050405020303"/>
                          <a:cs typeface="Georgia" panose="02040502050405020303"/>
                          <a:sym typeface="Georgia" panose="02040502050405020303"/>
                        </a:rPr>
                        <a:t>A graphical user interface (GUI) shall be available to ensure a smooth experience with the final product. The user shall input their desired image data to be processed and give the outcome in an image format as well.</a:t>
                      </a:r>
                      <a:endParaRPr sz="1200">
                        <a:solidFill>
                          <a:srgbClr val="1B212C"/>
                        </a:solidFill>
                        <a:latin typeface="Georgia" panose="02040502050405020303"/>
                        <a:ea typeface="Georgia" panose="02040502050405020303"/>
                        <a:cs typeface="Georgia" panose="02040502050405020303"/>
                        <a:sym typeface="Georgia" panose="02040502050405020303"/>
                      </a:endParaRPr>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GB" sz="1200">
                          <a:latin typeface="Georgia" panose="02040502050405020303"/>
                          <a:ea typeface="Georgia" panose="02040502050405020303"/>
                          <a:cs typeface="Georgia" panose="02040502050405020303"/>
                          <a:sym typeface="Georgia" panose="02040502050405020303"/>
                        </a:rPr>
                        <a:t>Checked</a:t>
                      </a:r>
                      <a:endParaRPr sz="1200">
                        <a:latin typeface="Georgia" panose="02040502050405020303"/>
                        <a:ea typeface="Georgia" panose="02040502050405020303"/>
                        <a:cs typeface="Georgia" panose="02040502050405020303"/>
                        <a:sym typeface="Georgia" panose="02040502050405020303"/>
                      </a:endParaRPr>
                    </a:p>
                  </a:txBody>
                  <a:tcPr marL="91425" marR="91425" marT="91425" marB="91425">
                    <a:lnL w="9525" cap="flat" cmpd="sng">
                      <a:solidFill>
                        <a:srgbClr val="000000"/>
                      </a:solidFill>
                      <a:prstDash val="solid"/>
                      <a:round/>
                      <a:headEnd type="none" w="sm" len="sm"/>
                      <a:tailEnd type="none" w="sm" len="sm"/>
                    </a:lnL>
                  </a:tcPr>
                </a:tc>
              </a:tr>
              <a:tr h="330250">
                <a:tc gridSpan="3">
                  <a:txBody>
                    <a:bodyPr/>
                    <a:lstStyle/>
                    <a:p>
                      <a:pPr marL="0" lvl="0" indent="0" algn="ctr" rtl="0">
                        <a:lnSpc>
                          <a:spcPct val="100000"/>
                        </a:lnSpc>
                        <a:spcBef>
                          <a:spcPts val="0"/>
                        </a:spcBef>
                        <a:spcAft>
                          <a:spcPts val="1600"/>
                        </a:spcAft>
                        <a:buNone/>
                      </a:pPr>
                      <a:r>
                        <a:rPr lang="en-GB" sz="1200" b="1">
                          <a:solidFill>
                            <a:srgbClr val="1B212C"/>
                          </a:solidFill>
                          <a:latin typeface="Georgia" panose="02040502050405020303"/>
                          <a:ea typeface="Georgia" panose="02040502050405020303"/>
                          <a:cs typeface="Georgia" panose="02040502050405020303"/>
                          <a:sym typeface="Georgia" panose="02040502050405020303"/>
                        </a:rPr>
                        <a:t>Performance </a:t>
                      </a:r>
                      <a:r>
                        <a:rPr lang="en-GB" sz="1200" b="1">
                          <a:solidFill>
                            <a:srgbClr val="1B212C"/>
                          </a:solidFill>
                          <a:latin typeface="Georgia" panose="02040502050405020303"/>
                          <a:ea typeface="Georgia" panose="02040502050405020303"/>
                          <a:cs typeface="Georgia" panose="02040502050405020303"/>
                          <a:sym typeface="Georgia" panose="02040502050405020303"/>
                        </a:rPr>
                        <a:t>requirements: </a:t>
                      </a:r>
                      <a:r>
                        <a:rPr lang="en-GB" sz="1200" b="1">
                          <a:latin typeface="Georgia" panose="02040502050405020303"/>
                          <a:ea typeface="Georgia" panose="02040502050405020303"/>
                          <a:cs typeface="Georgia" panose="02040502050405020303"/>
                          <a:sym typeface="Georgia" panose="02040502050405020303"/>
                        </a:rPr>
                        <a:t>Development-Side Performance Requirements</a:t>
                      </a:r>
                      <a:endParaRPr sz="1200" b="1">
                        <a:solidFill>
                          <a:srgbClr val="1B212C"/>
                        </a:solidFill>
                        <a:latin typeface="Georgia" panose="02040502050405020303"/>
                        <a:ea typeface="Georgia" panose="02040502050405020303"/>
                        <a:cs typeface="Georgia" panose="02040502050405020303"/>
                        <a:sym typeface="Georgia" panose="02040502050405020303"/>
                      </a:endParaRPr>
                    </a:p>
                  </a:txBody>
                  <a:tcPr marL="91425" marR="91425" marT="91425" marB="91425">
                    <a:lnT w="95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hMerge="1">
                  <a:tcPr/>
                </a:tc>
                <a:tc hMerge="1">
                  <a:tcPr/>
                </a:tc>
              </a:tr>
              <a:tr h="381000">
                <a:tc>
                  <a:txBody>
                    <a:bodyPr/>
                    <a:lstStyle/>
                    <a:p>
                      <a:pPr marL="0" lvl="0" indent="0" algn="just" rtl="0">
                        <a:lnSpc>
                          <a:spcPct val="115000"/>
                        </a:lnSpc>
                        <a:spcBef>
                          <a:spcPts val="1200"/>
                        </a:spcBef>
                        <a:spcAft>
                          <a:spcPts val="1200"/>
                        </a:spcAft>
                        <a:buNone/>
                      </a:pPr>
                      <a:r>
                        <a:rPr lang="en-GB" sz="1200" b="1">
                          <a:latin typeface="Georgia" panose="02040502050405020303"/>
                          <a:ea typeface="Georgia" panose="02040502050405020303"/>
                          <a:cs typeface="Georgia" panose="02040502050405020303"/>
                          <a:sym typeface="Georgia" panose="02040502050405020303"/>
                        </a:rPr>
                        <a:t>UFS-PR-PF-D1</a:t>
                      </a:r>
                      <a:endParaRPr sz="1200" b="1">
                        <a:latin typeface="Georgia" panose="02040502050405020303"/>
                        <a:ea typeface="Georgia" panose="02040502050405020303"/>
                        <a:cs typeface="Georgia" panose="02040502050405020303"/>
                        <a:sym typeface="Georgia" panose="02040502050405020303"/>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GB" sz="1200">
                          <a:latin typeface="Georgia" panose="02040502050405020303"/>
                          <a:ea typeface="Georgia" panose="02040502050405020303"/>
                          <a:cs typeface="Georgia" panose="02040502050405020303"/>
                          <a:sym typeface="Georgia" panose="02040502050405020303"/>
                        </a:rPr>
                        <a:t>SCA shall be trained with around 20-30 pixels and updated per calendar year, including code optimization, algorithm improvement and support of new Sentinel data formats.</a:t>
                      </a:r>
                      <a:endParaRPr sz="1200">
                        <a:latin typeface="Georgia" panose="02040502050405020303"/>
                        <a:ea typeface="Georgia" panose="02040502050405020303"/>
                        <a:cs typeface="Georgia" panose="02040502050405020303"/>
                        <a:sym typeface="Georgia" panose="02040502050405020303"/>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GB" sz="1200">
                          <a:latin typeface="Georgia" panose="02040502050405020303"/>
                          <a:ea typeface="Georgia" panose="02040502050405020303"/>
                          <a:cs typeface="Georgia" panose="02040502050405020303"/>
                          <a:sym typeface="Georgia" panose="02040502050405020303"/>
                        </a:rPr>
                        <a:t>We used training pixels and areas. Optimization was performed through NDVI and DEM addition</a:t>
                      </a:r>
                      <a:endParaRPr sz="1200">
                        <a:latin typeface="Georgia" panose="02040502050405020303"/>
                        <a:ea typeface="Georgia" panose="02040502050405020303"/>
                        <a:cs typeface="Georgia" panose="02040502050405020303"/>
                        <a:sym typeface="Georgia" panose="02040502050405020303"/>
                      </a:endParaRPr>
                    </a:p>
                  </a:txBody>
                  <a:tcPr marL="91425" marR="91425" marT="91425" marB="91425">
                    <a:lnL w="12625" cap="flat" cmpd="sng">
                      <a:solidFill>
                        <a:srgbClr val="000000"/>
                      </a:solidFill>
                      <a:prstDash val="solid"/>
                      <a:round/>
                      <a:headEnd type="none" w="sm" len="sm"/>
                      <a:tailEnd type="none" w="sm" len="sm"/>
                    </a:ln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362" name="Shape 362"/>
        <p:cNvGrpSpPr/>
        <p:nvPr/>
      </p:nvGrpSpPr>
      <p:grpSpPr>
        <a:xfrm>
          <a:off x="0" y="0"/>
          <a:ext cx="0" cy="0"/>
          <a:chOff x="0" y="0"/>
          <a:chExt cx="0" cy="0"/>
        </a:xfrm>
      </p:grpSpPr>
      <p:sp>
        <p:nvSpPr>
          <p:cNvPr id="363" name="Google Shape;363;p40"/>
          <p:cNvSpPr txBox="1"/>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graphicFrame>
        <p:nvGraphicFramePr>
          <p:cNvPr id="364" name="Google Shape;364;p40"/>
          <p:cNvGraphicFramePr/>
          <p:nvPr/>
        </p:nvGraphicFramePr>
        <p:xfrm>
          <a:off x="641075" y="692238"/>
          <a:ext cx="7691075" cy="3000000"/>
        </p:xfrm>
        <a:graphic>
          <a:graphicData uri="http://schemas.openxmlformats.org/drawingml/2006/table">
            <a:tbl>
              <a:tblPr>
                <a:noFill/>
                <a:tableStyleId>{C8002700-4B96-4276-8018-54F017851D2C}</a:tableStyleId>
              </a:tblPr>
              <a:tblGrid>
                <a:gridCol w="1428500"/>
                <a:gridCol w="4793900"/>
                <a:gridCol w="1468675"/>
              </a:tblGrid>
              <a:tr h="381000">
                <a:tc>
                  <a:txBody>
                    <a:bodyPr/>
                    <a:lstStyle/>
                    <a:p>
                      <a:pPr marL="0" lvl="0" indent="0" algn="l" rtl="0">
                        <a:spcBef>
                          <a:spcPts val="0"/>
                        </a:spcBef>
                        <a:spcAft>
                          <a:spcPts val="0"/>
                        </a:spcAft>
                        <a:buNone/>
                      </a:pPr>
                      <a:r>
                        <a:rPr lang="en-GB"/>
                        <a:t>#</a:t>
                      </a:r>
                      <a:endParaRPr lang="en-GB"/>
                    </a:p>
                  </a:txBody>
                  <a:tcPr marL="91425" marR="91425" marT="91425" marB="91425"/>
                </a:tc>
                <a:tc>
                  <a:txBody>
                    <a:bodyPr/>
                    <a:lstStyle/>
                    <a:p>
                      <a:pPr marL="0" lvl="0" indent="0" algn="l" rtl="0">
                        <a:spcBef>
                          <a:spcPts val="0"/>
                        </a:spcBef>
                        <a:spcAft>
                          <a:spcPts val="0"/>
                        </a:spcAft>
                        <a:buNone/>
                      </a:pPr>
                      <a:r>
                        <a:rPr lang="en-GB"/>
                        <a:t>Requirement </a:t>
                      </a:r>
                      <a:endParaRPr lang="en-GB"/>
                    </a:p>
                  </a:txBody>
                  <a:tcPr marL="91425" marR="91425" marT="91425" marB="91425"/>
                </a:tc>
                <a:tc>
                  <a:txBody>
                    <a:bodyPr/>
                    <a:lstStyle/>
                    <a:p>
                      <a:pPr marL="0" lvl="0" indent="0" algn="l" rtl="0">
                        <a:spcBef>
                          <a:spcPts val="0"/>
                        </a:spcBef>
                        <a:spcAft>
                          <a:spcPts val="0"/>
                        </a:spcAft>
                        <a:buNone/>
                      </a:pPr>
                      <a:r>
                        <a:rPr lang="en-GB"/>
                        <a:t>Checked or not</a:t>
                      </a:r>
                      <a:endParaRPr lang="en-GB"/>
                    </a:p>
                  </a:txBody>
                  <a:tcPr marL="91425" marR="91425" marT="91425" marB="91425"/>
                </a:tc>
              </a:tr>
              <a:tr h="381000">
                <a:tc>
                  <a:txBody>
                    <a:bodyPr/>
                    <a:lstStyle/>
                    <a:p>
                      <a:pPr marL="0" lvl="0" indent="0" algn="just" rtl="0">
                        <a:lnSpc>
                          <a:spcPct val="115000"/>
                        </a:lnSpc>
                        <a:spcBef>
                          <a:spcPts val="1200"/>
                        </a:spcBef>
                        <a:spcAft>
                          <a:spcPts val="1200"/>
                        </a:spcAft>
                        <a:buNone/>
                      </a:pPr>
                      <a:r>
                        <a:rPr lang="en-GB" sz="1200" b="1">
                          <a:latin typeface="Georgia" panose="02040502050405020303"/>
                          <a:ea typeface="Georgia" panose="02040502050405020303"/>
                          <a:cs typeface="Georgia" panose="02040502050405020303"/>
                          <a:sym typeface="Georgia" panose="02040502050405020303"/>
                        </a:rPr>
                        <a:t>UFS-PR-PF-D2</a:t>
                      </a:r>
                      <a:endParaRPr sz="1200" b="1">
                        <a:latin typeface="Georgia" panose="02040502050405020303"/>
                        <a:ea typeface="Georgia" panose="02040502050405020303"/>
                        <a:cs typeface="Georgia" panose="02040502050405020303"/>
                        <a:sym typeface="Georgia" panose="02040502050405020303"/>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B w="1262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GB" sz="1200">
                          <a:latin typeface="Georgia" panose="02040502050405020303"/>
                          <a:ea typeface="Georgia" panose="02040502050405020303"/>
                          <a:cs typeface="Georgia" panose="02040502050405020303"/>
                          <a:sym typeface="Georgia" panose="02040502050405020303"/>
                        </a:rPr>
                        <a:t>Classification of urban farming areas shall be extracted with an accuracy of at least higher than 70%.</a:t>
                      </a:r>
                      <a:endParaRPr sz="1200">
                        <a:latin typeface="Georgia" panose="02040502050405020303"/>
                        <a:ea typeface="Georgia" panose="02040502050405020303"/>
                        <a:cs typeface="Georgia" panose="02040502050405020303"/>
                        <a:sym typeface="Georgia" panose="02040502050405020303"/>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B w="126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GB" sz="1200">
                          <a:latin typeface="Georgia" panose="02040502050405020303"/>
                          <a:ea typeface="Georgia" panose="02040502050405020303"/>
                          <a:cs typeface="Georgia" panose="02040502050405020303"/>
                          <a:sym typeface="Georgia" panose="02040502050405020303"/>
                        </a:rPr>
                        <a:t>Checked (accuracy achieved is 88%)</a:t>
                      </a:r>
                      <a:endParaRPr sz="1200">
                        <a:latin typeface="Georgia" panose="02040502050405020303"/>
                        <a:ea typeface="Georgia" panose="02040502050405020303"/>
                        <a:cs typeface="Georgia" panose="02040502050405020303"/>
                        <a:sym typeface="Georgia" panose="02040502050405020303"/>
                      </a:endParaRPr>
                    </a:p>
                  </a:txBody>
                  <a:tcPr marL="91425" marR="91425" marT="91425" marB="91425">
                    <a:lnL w="12625" cap="flat" cmpd="sng">
                      <a:solidFill>
                        <a:srgbClr val="000000"/>
                      </a:solidFill>
                      <a:prstDash val="solid"/>
                      <a:round/>
                      <a:headEnd type="none" w="sm" len="sm"/>
                      <a:tailEnd type="none" w="sm" len="sm"/>
                    </a:lnL>
                  </a:tcPr>
                </a:tc>
              </a:tr>
              <a:tr h="381000">
                <a:tc>
                  <a:txBody>
                    <a:bodyPr/>
                    <a:lstStyle/>
                    <a:p>
                      <a:pPr marL="0" lvl="0" indent="0" algn="just" rtl="0">
                        <a:lnSpc>
                          <a:spcPct val="115000"/>
                        </a:lnSpc>
                        <a:spcBef>
                          <a:spcPts val="1200"/>
                        </a:spcBef>
                        <a:spcAft>
                          <a:spcPts val="1200"/>
                        </a:spcAft>
                        <a:buNone/>
                      </a:pPr>
                      <a:r>
                        <a:rPr lang="en-GB" sz="1200" b="1">
                          <a:latin typeface="Georgia" panose="02040502050405020303"/>
                          <a:ea typeface="Georgia" panose="02040502050405020303"/>
                          <a:cs typeface="Georgia" panose="02040502050405020303"/>
                          <a:sym typeface="Georgia" panose="02040502050405020303"/>
                        </a:rPr>
                        <a:t>UFS-PR-PF-D3</a:t>
                      </a:r>
                      <a:endParaRPr sz="1200" b="1">
                        <a:latin typeface="Georgia" panose="02040502050405020303"/>
                        <a:ea typeface="Georgia" panose="02040502050405020303"/>
                        <a:cs typeface="Georgia" panose="02040502050405020303"/>
                        <a:sym typeface="Georgia" panose="02040502050405020303"/>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GB" sz="1200">
                          <a:latin typeface="Georgia" panose="02040502050405020303"/>
                          <a:ea typeface="Georgia" panose="02040502050405020303"/>
                          <a:cs typeface="Georgia" panose="02040502050405020303"/>
                          <a:sym typeface="Georgia" panose="02040502050405020303"/>
                        </a:rPr>
                        <a:t>The outcome map shall be produced after a maximum of ten minutes from the availability of the input image. </a:t>
                      </a:r>
                      <a:endParaRPr sz="1200">
                        <a:latin typeface="Georgia" panose="02040502050405020303"/>
                        <a:ea typeface="Georgia" panose="02040502050405020303"/>
                        <a:cs typeface="Georgia" panose="02040502050405020303"/>
                        <a:sym typeface="Georgia" panose="02040502050405020303"/>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GB" sz="1200">
                          <a:latin typeface="Georgia" panose="02040502050405020303"/>
                          <a:ea typeface="Georgia" panose="02040502050405020303"/>
                          <a:cs typeface="Georgia" panose="02040502050405020303"/>
                          <a:sym typeface="Georgia" panose="02040502050405020303"/>
                        </a:rPr>
                        <a:t>Checked (t &lt; 1 min.)</a:t>
                      </a:r>
                      <a:endParaRPr sz="1200">
                        <a:latin typeface="Georgia" panose="02040502050405020303"/>
                        <a:ea typeface="Georgia" panose="02040502050405020303"/>
                        <a:cs typeface="Georgia" panose="02040502050405020303"/>
                        <a:sym typeface="Georgia" panose="02040502050405020303"/>
                      </a:endParaRPr>
                    </a:p>
                  </a:txBody>
                  <a:tcPr marL="91425" marR="91425" marT="91425" marB="91425">
                    <a:lnL w="12625" cap="flat" cmpd="sng">
                      <a:solidFill>
                        <a:srgbClr val="000000"/>
                      </a:solidFill>
                      <a:prstDash val="solid"/>
                      <a:round/>
                      <a:headEnd type="none" w="sm" len="sm"/>
                      <a:tailEnd type="none" w="sm" len="sm"/>
                    </a:lnL>
                  </a:tcPr>
                </a:tc>
              </a:tr>
              <a:tr h="0">
                <a:tc gridSpan="3">
                  <a:txBody>
                    <a:bodyPr/>
                    <a:lstStyle/>
                    <a:p>
                      <a:pPr marL="0" lvl="0" indent="0" algn="ctr" rtl="0">
                        <a:spcBef>
                          <a:spcPts val="0"/>
                        </a:spcBef>
                        <a:spcAft>
                          <a:spcPts val="1600"/>
                        </a:spcAft>
                        <a:buNone/>
                      </a:pPr>
                      <a:r>
                        <a:rPr lang="en-GB" sz="1200" b="1">
                          <a:solidFill>
                            <a:srgbClr val="1B212C"/>
                          </a:solidFill>
                          <a:latin typeface="Georgia" panose="02040502050405020303"/>
                          <a:ea typeface="Georgia" panose="02040502050405020303"/>
                          <a:cs typeface="Georgia" panose="02040502050405020303"/>
                          <a:sym typeface="Georgia" panose="02040502050405020303"/>
                        </a:rPr>
                        <a:t>Performance requirements:</a:t>
                      </a:r>
                      <a:r>
                        <a:rPr lang="en-GB" sz="1100" b="1">
                          <a:solidFill>
                            <a:srgbClr val="1B212C"/>
                          </a:solidFill>
                          <a:latin typeface="Georgia" panose="02040502050405020303"/>
                          <a:ea typeface="Georgia" panose="02040502050405020303"/>
                          <a:cs typeface="Georgia" panose="02040502050405020303"/>
                          <a:sym typeface="Georgia" panose="02040502050405020303"/>
                        </a:rPr>
                        <a:t> </a:t>
                      </a:r>
                      <a:r>
                        <a:rPr lang="en-GB" sz="1200" b="1">
                          <a:latin typeface="Georgia" panose="02040502050405020303"/>
                          <a:ea typeface="Georgia" panose="02040502050405020303"/>
                          <a:cs typeface="Georgia" panose="02040502050405020303"/>
                          <a:sym typeface="Georgia" panose="02040502050405020303"/>
                        </a:rPr>
                        <a:t>User-Side Performance Requirements</a:t>
                      </a:r>
                      <a:endParaRPr sz="1200" b="1">
                        <a:latin typeface="Times New Roman" panose="02020603050405020304"/>
                        <a:ea typeface="Times New Roman" panose="02020603050405020304"/>
                        <a:cs typeface="Times New Roman" panose="02020603050405020304"/>
                        <a:sym typeface="Times New Roman" panose="02020603050405020304"/>
                      </a:endParaRPr>
                    </a:p>
                  </a:txBody>
                  <a:tcPr marL="68575" marR="68575" marT="91425" marB="0" anchor="b">
                    <a:lnL w="12625" cap="flat" cmpd="sng">
                      <a:solidFill>
                        <a:srgbClr val="000000"/>
                      </a:solidFill>
                      <a:prstDash val="solid"/>
                      <a:round/>
                      <a:headEnd type="none" w="sm" len="sm"/>
                      <a:tailEnd type="none" w="sm" len="sm"/>
                    </a:lnL>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hMerge="1">
                  <a:tcPr/>
                </a:tc>
                <a:tc hMerge="1">
                  <a:tcPr/>
                </a:tc>
              </a:tr>
              <a:tr h="0">
                <a:tc>
                  <a:txBody>
                    <a:bodyPr/>
                    <a:lstStyle/>
                    <a:p>
                      <a:pPr marL="0" lvl="0" indent="0" algn="just" rtl="0">
                        <a:lnSpc>
                          <a:spcPct val="115000"/>
                        </a:lnSpc>
                        <a:spcBef>
                          <a:spcPts val="1200"/>
                        </a:spcBef>
                        <a:spcAft>
                          <a:spcPts val="1200"/>
                        </a:spcAft>
                        <a:buNone/>
                      </a:pPr>
                      <a:r>
                        <a:rPr lang="en-GB" sz="1200" b="1">
                          <a:latin typeface="Georgia" panose="02040502050405020303"/>
                          <a:ea typeface="Georgia" panose="02040502050405020303"/>
                          <a:cs typeface="Georgia" panose="02040502050405020303"/>
                          <a:sym typeface="Georgia" panose="02040502050405020303"/>
                        </a:rPr>
                        <a:t>UFS-PR-PF-U1</a:t>
                      </a:r>
                      <a:endParaRPr sz="1200" b="1">
                        <a:solidFill>
                          <a:srgbClr val="1B212C"/>
                        </a:solidFill>
                        <a:latin typeface="Georgia" panose="02040502050405020303"/>
                        <a:ea typeface="Georgia" panose="02040502050405020303"/>
                        <a:cs typeface="Georgia" panose="02040502050405020303"/>
                        <a:sym typeface="Georgia" panose="02040502050405020303"/>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GB" sz="1200">
                          <a:latin typeface="Georgia" panose="02040502050405020303"/>
                          <a:ea typeface="Georgia" panose="02040502050405020303"/>
                          <a:cs typeface="Georgia" panose="02040502050405020303"/>
                          <a:sym typeface="Georgia" panose="02040502050405020303"/>
                        </a:rPr>
                        <a:t>SCA shall be able to produce maps with legends indicating whether there are rooftops or vacant areas or neither for future crop yield forecast.</a:t>
                      </a:r>
                      <a:endParaRPr sz="1200">
                        <a:latin typeface="Georgia" panose="02040502050405020303"/>
                        <a:ea typeface="Georgia" panose="02040502050405020303"/>
                        <a:cs typeface="Georgia" panose="02040502050405020303"/>
                        <a:sym typeface="Georgia" panose="02040502050405020303"/>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GB" sz="1200">
                          <a:latin typeface="Georgia" panose="02040502050405020303"/>
                          <a:ea typeface="Georgia" panose="02040502050405020303"/>
                          <a:cs typeface="Georgia" panose="02040502050405020303"/>
                          <a:sym typeface="Georgia" panose="02040502050405020303"/>
                        </a:rPr>
                        <a:t>Checked (but vacant parcels is a future step)</a:t>
                      </a:r>
                      <a:endParaRPr sz="1200">
                        <a:latin typeface="Georgia" panose="02040502050405020303"/>
                        <a:ea typeface="Georgia" panose="02040502050405020303"/>
                        <a:cs typeface="Georgia" panose="02040502050405020303"/>
                        <a:sym typeface="Georgia" panose="02040502050405020303"/>
                      </a:endParaRPr>
                    </a:p>
                  </a:txBody>
                  <a:tcPr marL="68575" marR="68575" marT="91425" marB="0">
                    <a:lnL w="12625" cap="flat" cmpd="sng">
                      <a:solidFill>
                        <a:srgbClr val="000000"/>
                      </a:solidFill>
                      <a:prstDash val="solid"/>
                      <a:round/>
                      <a:headEnd type="none" w="sm" len="sm"/>
                      <a:tailEnd type="none" w="sm" len="sm"/>
                    </a:ln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368" name="Shape 368"/>
        <p:cNvGrpSpPr/>
        <p:nvPr/>
      </p:nvGrpSpPr>
      <p:grpSpPr>
        <a:xfrm>
          <a:off x="0" y="0"/>
          <a:ext cx="0" cy="0"/>
          <a:chOff x="0" y="0"/>
          <a:chExt cx="0" cy="0"/>
        </a:xfrm>
      </p:grpSpPr>
      <p:sp>
        <p:nvSpPr>
          <p:cNvPr id="369" name="Google Shape;369;p41"/>
          <p:cNvSpPr txBox="1"/>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graphicFrame>
        <p:nvGraphicFramePr>
          <p:cNvPr id="370" name="Google Shape;370;p41"/>
          <p:cNvGraphicFramePr/>
          <p:nvPr/>
        </p:nvGraphicFramePr>
        <p:xfrm>
          <a:off x="641075" y="692238"/>
          <a:ext cx="7691075" cy="3000000"/>
        </p:xfrm>
        <a:graphic>
          <a:graphicData uri="http://schemas.openxmlformats.org/drawingml/2006/table">
            <a:tbl>
              <a:tblPr>
                <a:noFill/>
                <a:tableStyleId>{C8002700-4B96-4276-8018-54F017851D2C}</a:tableStyleId>
              </a:tblPr>
              <a:tblGrid>
                <a:gridCol w="1428500"/>
                <a:gridCol w="4793900"/>
                <a:gridCol w="1468675"/>
              </a:tblGrid>
              <a:tr h="381000">
                <a:tc>
                  <a:txBody>
                    <a:bodyPr/>
                    <a:lstStyle/>
                    <a:p>
                      <a:pPr marL="0" lvl="0" indent="0" algn="l" rtl="0">
                        <a:spcBef>
                          <a:spcPts val="0"/>
                        </a:spcBef>
                        <a:spcAft>
                          <a:spcPts val="0"/>
                        </a:spcAft>
                        <a:buNone/>
                      </a:pPr>
                      <a:r>
                        <a:rPr lang="en-GB" sz="1200" b="1">
                          <a:latin typeface="Georgia" panose="02040502050405020303"/>
                          <a:ea typeface="Georgia" panose="02040502050405020303"/>
                          <a:cs typeface="Georgia" panose="02040502050405020303"/>
                          <a:sym typeface="Georgia" panose="02040502050405020303"/>
                        </a:rPr>
                        <a:t>#</a:t>
                      </a:r>
                      <a:endParaRPr sz="1200" b="1">
                        <a:solidFill>
                          <a:srgbClr val="1B212C"/>
                        </a:solidFill>
                        <a:latin typeface="Georgia" panose="02040502050405020303"/>
                        <a:ea typeface="Georgia" panose="02040502050405020303"/>
                        <a:cs typeface="Georgia" panose="02040502050405020303"/>
                        <a:sym typeface="Georgia" panose="02040502050405020303"/>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200" b="1">
                          <a:latin typeface="Georgia" panose="02040502050405020303"/>
                          <a:ea typeface="Georgia" panose="02040502050405020303"/>
                          <a:cs typeface="Georgia" panose="02040502050405020303"/>
                          <a:sym typeface="Georgia" panose="02040502050405020303"/>
                        </a:rPr>
                        <a:t>Requirement </a:t>
                      </a:r>
                      <a:endParaRPr sz="1200" b="1">
                        <a:latin typeface="Georgia" panose="02040502050405020303"/>
                        <a:ea typeface="Georgia" panose="02040502050405020303"/>
                        <a:cs typeface="Georgia" panose="02040502050405020303"/>
                        <a:sym typeface="Georgia" panose="02040502050405020303"/>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200" b="1">
                          <a:latin typeface="Georgia" panose="02040502050405020303"/>
                          <a:ea typeface="Georgia" panose="02040502050405020303"/>
                          <a:cs typeface="Georgia" panose="02040502050405020303"/>
                          <a:sym typeface="Georgia" panose="02040502050405020303"/>
                        </a:rPr>
                        <a:t>Checked or not</a:t>
                      </a:r>
                      <a:endParaRPr sz="1200" b="1">
                        <a:latin typeface="Georgia" panose="02040502050405020303"/>
                        <a:ea typeface="Georgia" panose="02040502050405020303"/>
                        <a:cs typeface="Georgia" panose="02040502050405020303"/>
                        <a:sym typeface="Georgia" panose="02040502050405020303"/>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381000">
                <a:tc gridSpan="3">
                  <a:txBody>
                    <a:bodyPr/>
                    <a:lstStyle/>
                    <a:p>
                      <a:pPr marL="457200" lvl="0" indent="0" algn="ctr" rtl="0">
                        <a:lnSpc>
                          <a:spcPct val="115000"/>
                        </a:lnSpc>
                        <a:spcBef>
                          <a:spcPts val="0"/>
                        </a:spcBef>
                        <a:spcAft>
                          <a:spcPts val="0"/>
                        </a:spcAft>
                        <a:buNone/>
                      </a:pPr>
                      <a:r>
                        <a:rPr lang="en-GB" sz="1200" b="1">
                          <a:solidFill>
                            <a:srgbClr val="1B212C"/>
                          </a:solidFill>
                          <a:latin typeface="Georgia" panose="02040502050405020303"/>
                          <a:ea typeface="Georgia" panose="02040502050405020303"/>
                          <a:cs typeface="Georgia" panose="02040502050405020303"/>
                          <a:sym typeface="Georgia" panose="02040502050405020303"/>
                        </a:rPr>
                        <a:t>Operational Requirements: </a:t>
                      </a:r>
                      <a:r>
                        <a:rPr lang="en-GB" sz="1200" b="1">
                          <a:latin typeface="Georgia" panose="02040502050405020303"/>
                          <a:ea typeface="Georgia" panose="02040502050405020303"/>
                          <a:cs typeface="Georgia" panose="02040502050405020303"/>
                          <a:sym typeface="Georgia" panose="02040502050405020303"/>
                        </a:rPr>
                        <a:t>Infrastructure Requirements:</a:t>
                      </a:r>
                      <a:endParaRPr sz="1300">
                        <a:latin typeface="Georgia" panose="02040502050405020303"/>
                        <a:ea typeface="Georgia" panose="02040502050405020303"/>
                        <a:cs typeface="Georgia" panose="02040502050405020303"/>
                        <a:sym typeface="Georgia" panose="02040502050405020303"/>
                      </a:endParaRPr>
                    </a:p>
                  </a:txBody>
                  <a:tcPr marL="91425" marR="91425" marT="91425" marB="91425">
                    <a:lnT w="9525" cap="flat" cmpd="sng">
                      <a:solidFill>
                        <a:srgbClr val="9E9E9E"/>
                      </a:solidFill>
                      <a:prstDash val="solid"/>
                      <a:round/>
                      <a:headEnd type="none" w="sm" len="sm"/>
                      <a:tailEnd type="none" w="sm" len="sm"/>
                    </a:lnT>
                    <a:lnB w="12625" cap="flat" cmpd="sng">
                      <a:solidFill>
                        <a:srgbClr val="000000"/>
                      </a:solidFill>
                      <a:prstDash val="solid"/>
                      <a:round/>
                      <a:headEnd type="none" w="sm" len="sm"/>
                      <a:tailEnd type="none" w="sm" len="sm"/>
                    </a:lnB>
                  </a:tcPr>
                </a:tc>
                <a:tc hMerge="1">
                  <a:tcPr/>
                </a:tc>
                <a:tc hMerge="1">
                  <a:tcPr/>
                </a:tc>
              </a:tr>
              <a:tr h="381000">
                <a:tc>
                  <a:txBody>
                    <a:bodyPr/>
                    <a:lstStyle/>
                    <a:p>
                      <a:pPr marL="0" lvl="0" indent="0" algn="just" rtl="0">
                        <a:lnSpc>
                          <a:spcPct val="115000"/>
                        </a:lnSpc>
                        <a:spcBef>
                          <a:spcPts val="1200"/>
                        </a:spcBef>
                        <a:spcAft>
                          <a:spcPts val="1200"/>
                        </a:spcAft>
                        <a:buNone/>
                      </a:pPr>
                      <a:r>
                        <a:rPr lang="en-GB" sz="1200" b="1">
                          <a:latin typeface="Georgia" panose="02040502050405020303"/>
                          <a:ea typeface="Georgia" panose="02040502050405020303"/>
                          <a:cs typeface="Georgia" panose="02040502050405020303"/>
                          <a:sym typeface="Georgia" panose="02040502050405020303"/>
                        </a:rPr>
                        <a:t>UFS-PR-OP-I1</a:t>
                      </a:r>
                      <a:endParaRPr sz="1200" b="1">
                        <a:latin typeface="Georgia" panose="02040502050405020303"/>
                        <a:ea typeface="Georgia" panose="02040502050405020303"/>
                        <a:cs typeface="Georgia" panose="02040502050405020303"/>
                        <a:sym typeface="Georgia" panose="02040502050405020303"/>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GB" sz="1200">
                          <a:latin typeface="Georgia" panose="02040502050405020303"/>
                          <a:ea typeface="Georgia" panose="02040502050405020303"/>
                          <a:cs typeface="Georgia" panose="02040502050405020303"/>
                          <a:sym typeface="Georgia" panose="02040502050405020303"/>
                        </a:rPr>
                        <a:t>Multispectral and panchromatic images (satellite and/or aerial) shall be analyzed to detect roof tops and vacant parcels.</a:t>
                      </a:r>
                      <a:endParaRPr sz="1200">
                        <a:latin typeface="Georgia" panose="02040502050405020303"/>
                        <a:ea typeface="Georgia" panose="02040502050405020303"/>
                        <a:cs typeface="Georgia" panose="02040502050405020303"/>
                        <a:sym typeface="Georgia" panose="02040502050405020303"/>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GB" sz="1200">
                          <a:latin typeface="Georgia" panose="02040502050405020303"/>
                          <a:ea typeface="Georgia" panose="02040502050405020303"/>
                          <a:cs typeface="Georgia" panose="02040502050405020303"/>
                          <a:sym typeface="Georgia" panose="02040502050405020303"/>
                        </a:rPr>
                        <a:t>Checked</a:t>
                      </a:r>
                      <a:endParaRPr sz="1200">
                        <a:latin typeface="Georgia" panose="02040502050405020303"/>
                        <a:ea typeface="Georgia" panose="02040502050405020303"/>
                        <a:cs typeface="Georgia" panose="02040502050405020303"/>
                        <a:sym typeface="Georgia" panose="02040502050405020303"/>
                      </a:endParaRPr>
                    </a:p>
                  </a:txBody>
                  <a:tcPr marL="91425" marR="91425" marT="91425" marB="91425">
                    <a:lnL w="12625" cap="flat" cmpd="sng">
                      <a:solidFill>
                        <a:srgbClr val="000000"/>
                      </a:solidFill>
                      <a:prstDash val="solid"/>
                      <a:round/>
                      <a:headEnd type="none" w="sm" len="sm"/>
                      <a:tailEnd type="none" w="sm" len="sm"/>
                    </a:lnL>
                  </a:tcPr>
                </a:tc>
              </a:tr>
              <a:tr h="381000">
                <a:tc>
                  <a:txBody>
                    <a:bodyPr/>
                    <a:lstStyle/>
                    <a:p>
                      <a:pPr marL="0" lvl="0" indent="0" algn="just" rtl="0">
                        <a:lnSpc>
                          <a:spcPct val="115000"/>
                        </a:lnSpc>
                        <a:spcBef>
                          <a:spcPts val="1200"/>
                        </a:spcBef>
                        <a:spcAft>
                          <a:spcPts val="1200"/>
                        </a:spcAft>
                        <a:buNone/>
                      </a:pPr>
                      <a:r>
                        <a:rPr lang="en-GB" sz="1200" b="1">
                          <a:latin typeface="Georgia" panose="02040502050405020303"/>
                          <a:ea typeface="Georgia" panose="02040502050405020303"/>
                          <a:cs typeface="Georgia" panose="02040502050405020303"/>
                          <a:sym typeface="Georgia" panose="02040502050405020303"/>
                        </a:rPr>
                        <a:t>UFS-PR-OP-I2</a:t>
                      </a:r>
                      <a:endParaRPr sz="1200" b="1">
                        <a:latin typeface="Georgia" panose="02040502050405020303"/>
                        <a:ea typeface="Georgia" panose="02040502050405020303"/>
                        <a:cs typeface="Georgia" panose="02040502050405020303"/>
                        <a:sym typeface="Georgia" panose="02040502050405020303"/>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GB" sz="1200">
                          <a:latin typeface="Georgia" panose="02040502050405020303"/>
                          <a:ea typeface="Georgia" panose="02040502050405020303"/>
                          <a:cs typeface="Georgia" panose="02040502050405020303"/>
                          <a:sym typeface="Georgia" panose="02040502050405020303"/>
                        </a:rPr>
                        <a:t>The desktop used shall be equipped with 3D Graphics Card (updated drives) and a minimum of 4GB RAM in order to use SNAP and ArcGIS.</a:t>
                      </a:r>
                      <a:endParaRPr sz="1200">
                        <a:latin typeface="Georgia" panose="02040502050405020303"/>
                        <a:ea typeface="Georgia" panose="02040502050405020303"/>
                        <a:cs typeface="Georgia" panose="02040502050405020303"/>
                        <a:sym typeface="Georgia" panose="02040502050405020303"/>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GB" sz="1200">
                          <a:latin typeface="Georgia" panose="02040502050405020303"/>
                          <a:ea typeface="Georgia" panose="02040502050405020303"/>
                          <a:cs typeface="Georgia" panose="02040502050405020303"/>
                          <a:sym typeface="Georgia" panose="02040502050405020303"/>
                        </a:rPr>
                        <a:t>We did not make use of neither SNAP nor ArcGIS</a:t>
                      </a:r>
                      <a:endParaRPr sz="1200">
                        <a:latin typeface="Georgia" panose="02040502050405020303"/>
                        <a:ea typeface="Georgia" panose="02040502050405020303"/>
                        <a:cs typeface="Georgia" panose="02040502050405020303"/>
                        <a:sym typeface="Georgia" panose="02040502050405020303"/>
                      </a:endParaRPr>
                    </a:p>
                  </a:txBody>
                  <a:tcPr marL="91425" marR="91425" marT="91425" marB="91425">
                    <a:lnL w="12625" cap="flat" cmpd="sng">
                      <a:solidFill>
                        <a:srgbClr val="000000"/>
                      </a:solidFill>
                      <a:prstDash val="solid"/>
                      <a:round/>
                      <a:headEnd type="none" w="sm" len="sm"/>
                      <a:tailEnd type="none" w="sm" len="sm"/>
                    </a:lnL>
                  </a:tcPr>
                </a:tc>
              </a:tr>
              <a:tr h="381000">
                <a:tc>
                  <a:txBody>
                    <a:bodyPr/>
                    <a:lstStyle/>
                    <a:p>
                      <a:pPr marL="0" lvl="0" indent="0" algn="just" rtl="0">
                        <a:lnSpc>
                          <a:spcPct val="115000"/>
                        </a:lnSpc>
                        <a:spcBef>
                          <a:spcPts val="1200"/>
                        </a:spcBef>
                        <a:spcAft>
                          <a:spcPts val="1200"/>
                        </a:spcAft>
                        <a:buNone/>
                      </a:pPr>
                      <a:r>
                        <a:rPr lang="en-GB" sz="1200" b="1">
                          <a:latin typeface="Georgia" panose="02040502050405020303"/>
                          <a:ea typeface="Georgia" panose="02040502050405020303"/>
                          <a:cs typeface="Georgia" panose="02040502050405020303"/>
                          <a:sym typeface="Georgia" panose="02040502050405020303"/>
                        </a:rPr>
                        <a:t>UFS-PR-OP-I3</a:t>
                      </a:r>
                      <a:endParaRPr sz="1200" b="1">
                        <a:latin typeface="Georgia" panose="02040502050405020303"/>
                        <a:ea typeface="Georgia" panose="02040502050405020303"/>
                        <a:cs typeface="Georgia" panose="02040502050405020303"/>
                        <a:sym typeface="Georgia" panose="02040502050405020303"/>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GB" sz="1200">
                          <a:latin typeface="Georgia" panose="02040502050405020303"/>
                          <a:ea typeface="Georgia" panose="02040502050405020303"/>
                          <a:cs typeface="Georgia" panose="02040502050405020303"/>
                          <a:sym typeface="Georgia" panose="02040502050405020303"/>
                        </a:rPr>
                        <a:t>SNAP and ArcGIS softwares shall be accessed through python modules (e.g. snappy and ArcPy) in our code.</a:t>
                      </a:r>
                      <a:endParaRPr sz="1200">
                        <a:latin typeface="Georgia" panose="02040502050405020303"/>
                        <a:ea typeface="Georgia" panose="02040502050405020303"/>
                        <a:cs typeface="Georgia" panose="02040502050405020303"/>
                        <a:sym typeface="Georgia" panose="02040502050405020303"/>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GB"/>
                        <a:t> </a:t>
                      </a:r>
                      <a:r>
                        <a:rPr lang="en-GB" sz="1200">
                          <a:latin typeface="Georgia" panose="02040502050405020303"/>
                          <a:ea typeface="Georgia" panose="02040502050405020303"/>
                          <a:cs typeface="Georgia" panose="02040502050405020303"/>
                          <a:sym typeface="Georgia" panose="02040502050405020303"/>
                        </a:rPr>
                        <a:t>We did not make use of SNAP </a:t>
                      </a:r>
                      <a:endParaRPr sz="1200">
                        <a:latin typeface="Georgia" panose="02040502050405020303"/>
                        <a:ea typeface="Georgia" panose="02040502050405020303"/>
                        <a:cs typeface="Georgia" panose="02040502050405020303"/>
                        <a:sym typeface="Georgia" panose="02040502050405020303"/>
                      </a:endParaRPr>
                    </a:p>
                    <a:p>
                      <a:pPr marL="0" lvl="0" indent="0" algn="l" rtl="0">
                        <a:spcBef>
                          <a:spcPts val="0"/>
                        </a:spcBef>
                        <a:spcAft>
                          <a:spcPts val="0"/>
                        </a:spcAft>
                        <a:buNone/>
                      </a:pPr>
                    </a:p>
                  </a:txBody>
                  <a:tcPr marL="91425" marR="91425" marT="91425" marB="91425">
                    <a:lnL w="12625" cap="flat" cmpd="sng">
                      <a:solidFill>
                        <a:srgbClr val="000000"/>
                      </a:solidFill>
                      <a:prstDash val="solid"/>
                      <a:round/>
                      <a:headEnd type="none" w="sm" len="sm"/>
                      <a:tailEnd type="none" w="sm" len="sm"/>
                    </a:ln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374" name="Shape 374"/>
        <p:cNvGrpSpPr/>
        <p:nvPr/>
      </p:nvGrpSpPr>
      <p:grpSpPr>
        <a:xfrm>
          <a:off x="0" y="0"/>
          <a:ext cx="0" cy="0"/>
          <a:chOff x="0" y="0"/>
          <a:chExt cx="0" cy="0"/>
        </a:xfrm>
      </p:grpSpPr>
      <p:sp>
        <p:nvSpPr>
          <p:cNvPr id="375" name="Google Shape;375;p42"/>
          <p:cNvSpPr txBox="1"/>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graphicFrame>
        <p:nvGraphicFramePr>
          <p:cNvPr id="376" name="Google Shape;376;p42"/>
          <p:cNvGraphicFramePr/>
          <p:nvPr/>
        </p:nvGraphicFramePr>
        <p:xfrm>
          <a:off x="641075" y="692238"/>
          <a:ext cx="7691075" cy="3000000"/>
        </p:xfrm>
        <a:graphic>
          <a:graphicData uri="http://schemas.openxmlformats.org/drawingml/2006/table">
            <a:tbl>
              <a:tblPr>
                <a:noFill/>
                <a:tableStyleId>{C8002700-4B96-4276-8018-54F017851D2C}</a:tableStyleId>
              </a:tblPr>
              <a:tblGrid>
                <a:gridCol w="1528950"/>
                <a:gridCol w="4693450"/>
                <a:gridCol w="1468675"/>
              </a:tblGrid>
              <a:tr h="381000">
                <a:tc>
                  <a:txBody>
                    <a:bodyPr/>
                    <a:lstStyle/>
                    <a:p>
                      <a:pPr marL="0" lvl="0" indent="0" algn="l" rtl="0">
                        <a:spcBef>
                          <a:spcPts val="0"/>
                        </a:spcBef>
                        <a:spcAft>
                          <a:spcPts val="0"/>
                        </a:spcAft>
                        <a:buNone/>
                      </a:pPr>
                      <a:r>
                        <a:rPr lang="en-GB" sz="1200" b="1">
                          <a:latin typeface="Georgia" panose="02040502050405020303"/>
                          <a:ea typeface="Georgia" panose="02040502050405020303"/>
                          <a:cs typeface="Georgia" panose="02040502050405020303"/>
                          <a:sym typeface="Georgia" panose="02040502050405020303"/>
                        </a:rPr>
                        <a:t>#</a:t>
                      </a:r>
                      <a:endParaRPr sz="1200" b="1">
                        <a:latin typeface="Georgia" panose="02040502050405020303"/>
                        <a:ea typeface="Georgia" panose="02040502050405020303"/>
                        <a:cs typeface="Georgia" panose="02040502050405020303"/>
                        <a:sym typeface="Georgia" panose="02040502050405020303"/>
                      </a:endParaRPr>
                    </a:p>
                  </a:txBody>
                  <a:tcPr marL="91425" marR="91425" marT="91425" marB="91425"/>
                </a:tc>
                <a:tc>
                  <a:txBody>
                    <a:bodyPr/>
                    <a:lstStyle/>
                    <a:p>
                      <a:pPr marL="0" lvl="0" indent="0" algn="l" rtl="0">
                        <a:spcBef>
                          <a:spcPts val="0"/>
                        </a:spcBef>
                        <a:spcAft>
                          <a:spcPts val="0"/>
                        </a:spcAft>
                        <a:buNone/>
                      </a:pPr>
                      <a:r>
                        <a:rPr lang="en-GB" sz="1200" b="1">
                          <a:latin typeface="Georgia" panose="02040502050405020303"/>
                          <a:ea typeface="Georgia" panose="02040502050405020303"/>
                          <a:cs typeface="Georgia" panose="02040502050405020303"/>
                          <a:sym typeface="Georgia" panose="02040502050405020303"/>
                        </a:rPr>
                        <a:t>Requirement </a:t>
                      </a:r>
                      <a:endParaRPr sz="1200" b="1">
                        <a:latin typeface="Georgia" panose="02040502050405020303"/>
                        <a:ea typeface="Georgia" panose="02040502050405020303"/>
                        <a:cs typeface="Georgia" panose="02040502050405020303"/>
                        <a:sym typeface="Georgia" panose="02040502050405020303"/>
                      </a:endParaRPr>
                    </a:p>
                  </a:txBody>
                  <a:tcPr marL="91425" marR="91425" marT="91425" marB="91425"/>
                </a:tc>
                <a:tc>
                  <a:txBody>
                    <a:bodyPr/>
                    <a:lstStyle/>
                    <a:p>
                      <a:pPr marL="0" lvl="0" indent="0" algn="l" rtl="0">
                        <a:spcBef>
                          <a:spcPts val="0"/>
                        </a:spcBef>
                        <a:spcAft>
                          <a:spcPts val="0"/>
                        </a:spcAft>
                        <a:buNone/>
                      </a:pPr>
                      <a:r>
                        <a:rPr lang="en-GB" sz="1200" b="1">
                          <a:latin typeface="Georgia" panose="02040502050405020303"/>
                          <a:ea typeface="Georgia" panose="02040502050405020303"/>
                          <a:cs typeface="Georgia" panose="02040502050405020303"/>
                          <a:sym typeface="Georgia" panose="02040502050405020303"/>
                        </a:rPr>
                        <a:t>Checked or not</a:t>
                      </a:r>
                      <a:endParaRPr sz="1200" b="1">
                        <a:latin typeface="Georgia" panose="02040502050405020303"/>
                        <a:ea typeface="Georgia" panose="02040502050405020303"/>
                        <a:cs typeface="Georgia" panose="02040502050405020303"/>
                        <a:sym typeface="Georgia" panose="02040502050405020303"/>
                      </a:endParaRPr>
                    </a:p>
                  </a:txBody>
                  <a:tcPr marL="91425" marR="91425" marT="91425" marB="91425"/>
                </a:tc>
              </a:tr>
              <a:tr h="381000">
                <a:tc gridSpan="3">
                  <a:txBody>
                    <a:bodyPr/>
                    <a:lstStyle/>
                    <a:p>
                      <a:pPr marL="0" lvl="0" indent="0" algn="ctr" rtl="0">
                        <a:lnSpc>
                          <a:spcPct val="115000"/>
                        </a:lnSpc>
                        <a:spcBef>
                          <a:spcPts val="1200"/>
                        </a:spcBef>
                        <a:spcAft>
                          <a:spcPts val="1200"/>
                        </a:spcAft>
                        <a:buNone/>
                      </a:pPr>
                      <a:r>
                        <a:rPr lang="en-GB" sz="1200" b="1">
                          <a:latin typeface="Georgia" panose="02040502050405020303"/>
                          <a:ea typeface="Georgia" panose="02040502050405020303"/>
                          <a:cs typeface="Georgia" panose="02040502050405020303"/>
                          <a:sym typeface="Georgia" panose="02040502050405020303"/>
                        </a:rPr>
                        <a:t>Operational requirements: User Execution Environment Requirement:</a:t>
                      </a:r>
                      <a:endParaRPr sz="1100" b="1">
                        <a:solidFill>
                          <a:srgbClr val="1B212C"/>
                        </a:solidFill>
                        <a:latin typeface="Georgia" panose="02040502050405020303"/>
                        <a:ea typeface="Georgia" panose="02040502050405020303"/>
                        <a:cs typeface="Georgia" panose="02040502050405020303"/>
                        <a:sym typeface="Georgia" panose="02040502050405020303"/>
                      </a:endParaRPr>
                    </a:p>
                  </a:txBody>
                  <a:tcPr marL="0" marR="0" marT="0" marB="0" anchor="ctr">
                    <a:lnB w="12625" cap="flat" cmpd="sng">
                      <a:solidFill>
                        <a:srgbClr val="000000"/>
                      </a:solidFill>
                      <a:prstDash val="solid"/>
                      <a:round/>
                      <a:headEnd type="none" w="sm" len="sm"/>
                      <a:tailEnd type="none" w="sm" len="sm"/>
                    </a:lnB>
                  </a:tcPr>
                </a:tc>
                <a:tc hMerge="1">
                  <a:tcPr/>
                </a:tc>
                <a:tc hMerge="1">
                  <a:tcPr/>
                </a:tc>
              </a:tr>
              <a:tr h="381000">
                <a:tc>
                  <a:txBody>
                    <a:bodyPr/>
                    <a:lstStyle/>
                    <a:p>
                      <a:pPr marL="0" lvl="0" indent="0" algn="just" rtl="0">
                        <a:lnSpc>
                          <a:spcPct val="115000"/>
                        </a:lnSpc>
                        <a:spcBef>
                          <a:spcPts val="1200"/>
                        </a:spcBef>
                        <a:spcAft>
                          <a:spcPts val="1200"/>
                        </a:spcAft>
                        <a:buNone/>
                      </a:pPr>
                      <a:r>
                        <a:rPr lang="en-GB" sz="1200" b="1">
                          <a:latin typeface="Georgia" panose="02040502050405020303"/>
                          <a:ea typeface="Georgia" panose="02040502050405020303"/>
                          <a:cs typeface="Georgia" panose="02040502050405020303"/>
                          <a:sym typeface="Georgia" panose="02040502050405020303"/>
                        </a:rPr>
                        <a:t>UFS-PR-OP-U1</a:t>
                      </a:r>
                      <a:endParaRPr sz="1200" b="1">
                        <a:latin typeface="Georgia" panose="02040502050405020303"/>
                        <a:ea typeface="Georgia" panose="02040502050405020303"/>
                        <a:cs typeface="Georgia" panose="02040502050405020303"/>
                        <a:sym typeface="Georgia" panose="02040502050405020303"/>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GB" sz="1200">
                          <a:latin typeface="Georgia" panose="02040502050405020303"/>
                          <a:ea typeface="Georgia" panose="02040502050405020303"/>
                          <a:cs typeface="Georgia" panose="02040502050405020303"/>
                          <a:sym typeface="Georgia" panose="02040502050405020303"/>
                        </a:rPr>
                        <a:t>The user shall use Windows, MacOS or Linux with installed Python versions 3.4/3.6 in order to run our code.</a:t>
                      </a:r>
                      <a:endParaRPr sz="1200">
                        <a:latin typeface="Georgia" panose="02040502050405020303"/>
                        <a:ea typeface="Georgia" panose="02040502050405020303"/>
                        <a:cs typeface="Georgia" panose="02040502050405020303"/>
                        <a:sym typeface="Georgia" panose="02040502050405020303"/>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GB" sz="1200">
                          <a:latin typeface="Georgia" panose="02040502050405020303"/>
                          <a:ea typeface="Georgia" panose="02040502050405020303"/>
                          <a:cs typeface="Georgia" panose="02040502050405020303"/>
                          <a:sym typeface="Georgia" panose="02040502050405020303"/>
                        </a:rPr>
                        <a:t>Checked</a:t>
                      </a:r>
                      <a:endParaRPr sz="1200">
                        <a:latin typeface="Georgia" panose="02040502050405020303"/>
                        <a:ea typeface="Georgia" panose="02040502050405020303"/>
                        <a:cs typeface="Georgia" panose="02040502050405020303"/>
                        <a:sym typeface="Georgia" panose="02040502050405020303"/>
                      </a:endParaRPr>
                    </a:p>
                  </a:txBody>
                  <a:tcPr marL="91425" marR="91425" marT="91425" marB="91425">
                    <a:lnL w="12625" cap="flat" cmpd="sng">
                      <a:solidFill>
                        <a:srgbClr val="000000"/>
                      </a:solidFill>
                      <a:prstDash val="solid"/>
                      <a:round/>
                      <a:headEnd type="none" w="sm" len="sm"/>
                      <a:tailEnd type="none" w="sm" len="sm"/>
                    </a:lnL>
                  </a:tcPr>
                </a:tc>
              </a:tr>
              <a:tr h="381000">
                <a:tc>
                  <a:txBody>
                    <a:bodyPr/>
                    <a:lstStyle/>
                    <a:p>
                      <a:pPr marL="0" lvl="0" indent="0" algn="just" rtl="0">
                        <a:lnSpc>
                          <a:spcPct val="115000"/>
                        </a:lnSpc>
                        <a:spcBef>
                          <a:spcPts val="1200"/>
                        </a:spcBef>
                        <a:spcAft>
                          <a:spcPts val="1200"/>
                        </a:spcAft>
                        <a:buNone/>
                      </a:pPr>
                      <a:r>
                        <a:rPr lang="en-GB" sz="1200" b="1">
                          <a:latin typeface="Georgia" panose="02040502050405020303"/>
                          <a:ea typeface="Georgia" panose="02040502050405020303"/>
                          <a:cs typeface="Georgia" panose="02040502050405020303"/>
                          <a:sym typeface="Georgia" panose="02040502050405020303"/>
                        </a:rPr>
                        <a:t>UFS-PR-OP-U2</a:t>
                      </a:r>
                      <a:endParaRPr sz="1200" b="1">
                        <a:latin typeface="Georgia" panose="02040502050405020303"/>
                        <a:ea typeface="Georgia" panose="02040502050405020303"/>
                        <a:cs typeface="Georgia" panose="02040502050405020303"/>
                        <a:sym typeface="Georgia" panose="02040502050405020303"/>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GB" sz="1200">
                          <a:latin typeface="Georgia" panose="02040502050405020303"/>
                          <a:ea typeface="Georgia" panose="02040502050405020303"/>
                          <a:cs typeface="Georgia" panose="02040502050405020303"/>
                          <a:sym typeface="Georgia" panose="02040502050405020303"/>
                        </a:rPr>
                        <a:t>The user’s equipment shall satisfy following minimal hardware requirement for smooth ST1 and ST2 operation</a:t>
                      </a:r>
                      <a:endParaRPr sz="1200">
                        <a:latin typeface="Georgia" panose="02040502050405020303"/>
                        <a:ea typeface="Georgia" panose="02040502050405020303"/>
                        <a:cs typeface="Georgia" panose="02040502050405020303"/>
                        <a:sym typeface="Georgia" panose="02040502050405020303"/>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GB" sz="1200">
                          <a:latin typeface="Georgia" panose="02040502050405020303"/>
                          <a:ea typeface="Georgia" panose="02040502050405020303"/>
                          <a:cs typeface="Georgia" panose="02040502050405020303"/>
                          <a:sym typeface="Georgia" panose="02040502050405020303"/>
                        </a:rPr>
                        <a:t>Checked (According to aerial imagery available)</a:t>
                      </a:r>
                      <a:endParaRPr sz="1200">
                        <a:latin typeface="Georgia" panose="02040502050405020303"/>
                        <a:ea typeface="Georgia" panose="02040502050405020303"/>
                        <a:cs typeface="Georgia" panose="02040502050405020303"/>
                        <a:sym typeface="Georgia" panose="02040502050405020303"/>
                      </a:endParaRPr>
                    </a:p>
                  </a:txBody>
                  <a:tcPr marL="91425" marR="91425" marT="91425" marB="91425">
                    <a:lnL w="12625" cap="flat" cmpd="sng">
                      <a:solidFill>
                        <a:srgbClr val="000000"/>
                      </a:solidFill>
                      <a:prstDash val="solid"/>
                      <a:round/>
                      <a:headEnd type="none" w="sm" len="sm"/>
                      <a:tailEnd type="none" w="sm" len="sm"/>
                    </a:lnL>
                  </a:tcPr>
                </a:tc>
              </a:tr>
              <a:tr h="381000">
                <a:tc gridSpan="3">
                  <a:txBody>
                    <a:bodyPr/>
                    <a:lstStyle/>
                    <a:p>
                      <a:pPr marL="0" lvl="0" indent="0" algn="ctr" rtl="0">
                        <a:lnSpc>
                          <a:spcPct val="115000"/>
                        </a:lnSpc>
                        <a:spcBef>
                          <a:spcPts val="1200"/>
                        </a:spcBef>
                        <a:spcAft>
                          <a:spcPts val="1200"/>
                        </a:spcAft>
                        <a:buNone/>
                      </a:pPr>
                      <a:r>
                        <a:rPr lang="en-GB" sz="1200" b="1">
                          <a:latin typeface="Georgia" panose="02040502050405020303"/>
                          <a:ea typeface="Georgia" panose="02040502050405020303"/>
                          <a:cs typeface="Georgia" panose="02040502050405020303"/>
                          <a:sym typeface="Georgia" panose="02040502050405020303"/>
                        </a:rPr>
                        <a:t>Interface </a:t>
                      </a:r>
                      <a:r>
                        <a:rPr lang="en-GB" sz="1200" b="1">
                          <a:latin typeface="Georgia" panose="02040502050405020303"/>
                          <a:ea typeface="Georgia" panose="02040502050405020303"/>
                          <a:cs typeface="Georgia" panose="02040502050405020303"/>
                          <a:sym typeface="Georgia" panose="02040502050405020303"/>
                        </a:rPr>
                        <a:t>requirements:</a:t>
                      </a:r>
                      <a:endParaRPr lang="en-GB" sz="1200" b="1">
                        <a:latin typeface="Georgia" panose="02040502050405020303"/>
                        <a:ea typeface="Georgia" panose="02040502050405020303"/>
                        <a:cs typeface="Georgia" panose="02040502050405020303"/>
                        <a:sym typeface="Georgia" panose="02040502050405020303"/>
                      </a:endParaRPr>
                    </a:p>
                  </a:txBody>
                  <a:tcPr marL="0" marR="91425" marT="0" marB="0">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hMerge="1">
                  <a:tcPr/>
                </a:tc>
                <a:tc hMerge="1">
                  <a:tcPr/>
                </a:tc>
              </a:tr>
              <a:tr h="381000">
                <a:tc>
                  <a:txBody>
                    <a:bodyPr/>
                    <a:lstStyle/>
                    <a:p>
                      <a:pPr marL="0" lvl="0" indent="0" algn="just" rtl="0">
                        <a:lnSpc>
                          <a:spcPct val="115000"/>
                        </a:lnSpc>
                        <a:spcBef>
                          <a:spcPts val="1200"/>
                        </a:spcBef>
                        <a:spcAft>
                          <a:spcPts val="1200"/>
                        </a:spcAft>
                        <a:buNone/>
                      </a:pPr>
                      <a:r>
                        <a:rPr lang="en-GB" sz="1200" b="1">
                          <a:latin typeface="Georgia" panose="02040502050405020303"/>
                          <a:ea typeface="Georgia" panose="02040502050405020303"/>
                          <a:cs typeface="Georgia" panose="02040502050405020303"/>
                          <a:sym typeface="Georgia" panose="02040502050405020303"/>
                        </a:rPr>
                        <a:t>UFS-PR-IF-01</a:t>
                      </a:r>
                      <a:endParaRPr sz="1200" b="1">
                        <a:latin typeface="Georgia" panose="02040502050405020303"/>
                        <a:ea typeface="Georgia" panose="02040502050405020303"/>
                        <a:cs typeface="Georgia" panose="02040502050405020303"/>
                        <a:sym typeface="Georgia" panose="02040502050405020303"/>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GB" sz="1200">
                          <a:latin typeface="Georgia" panose="02040502050405020303"/>
                          <a:ea typeface="Georgia" panose="02040502050405020303"/>
                          <a:cs typeface="Georgia" panose="02040502050405020303"/>
                          <a:sym typeface="Georgia" panose="02040502050405020303"/>
                        </a:rPr>
                        <a:t>The software should accept the input data from the user in raw Sentinel data format (jpg, png or Sentinel images).</a:t>
                      </a:r>
                      <a:endParaRPr sz="1200">
                        <a:latin typeface="Georgia" panose="02040502050405020303"/>
                        <a:ea typeface="Georgia" panose="02040502050405020303"/>
                        <a:cs typeface="Georgia" panose="02040502050405020303"/>
                        <a:sym typeface="Georgia" panose="02040502050405020303"/>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GB" sz="1200">
                          <a:latin typeface="Georgia" panose="02040502050405020303"/>
                          <a:ea typeface="Georgia" panose="02040502050405020303"/>
                          <a:cs typeface="Georgia" panose="02040502050405020303"/>
                          <a:sym typeface="Georgia" panose="02040502050405020303"/>
                        </a:rPr>
                        <a:t>Changed to input data that is </a:t>
                      </a:r>
                      <a:r>
                        <a:rPr lang="en-GB" sz="1200">
                          <a:latin typeface="Georgia" panose="02040502050405020303"/>
                          <a:ea typeface="Georgia" panose="02040502050405020303"/>
                          <a:cs typeface="Georgia" panose="02040502050405020303"/>
                          <a:sym typeface="Georgia" panose="02040502050405020303"/>
                        </a:rPr>
                        <a:t>compatible</a:t>
                      </a:r>
                      <a:r>
                        <a:rPr lang="en-GB" sz="1200">
                          <a:latin typeface="Georgia" panose="02040502050405020303"/>
                          <a:ea typeface="Georgia" panose="02040502050405020303"/>
                          <a:cs typeface="Georgia" panose="02040502050405020303"/>
                          <a:sym typeface="Georgia" panose="02040502050405020303"/>
                        </a:rPr>
                        <a:t> with GEE</a:t>
                      </a:r>
                      <a:endParaRPr sz="1200">
                        <a:latin typeface="Georgia" panose="02040502050405020303"/>
                        <a:ea typeface="Georgia" panose="02040502050405020303"/>
                        <a:cs typeface="Georgia" panose="02040502050405020303"/>
                        <a:sym typeface="Georgia" panose="02040502050405020303"/>
                      </a:endParaRPr>
                    </a:p>
                  </a:txBody>
                  <a:tcPr marL="91425" marR="91425" marT="91425" marB="91425">
                    <a:lnL w="12625" cap="flat" cmpd="sng">
                      <a:solidFill>
                        <a:srgbClr val="000000"/>
                      </a:solidFill>
                      <a:prstDash val="solid"/>
                      <a:round/>
                      <a:headEnd type="none" w="sm" len="sm"/>
                      <a:tailEnd type="none" w="sm" len="sm"/>
                    </a:ln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380" name="Shape 380"/>
        <p:cNvGrpSpPr/>
        <p:nvPr/>
      </p:nvGrpSpPr>
      <p:grpSpPr>
        <a:xfrm>
          <a:off x="0" y="0"/>
          <a:ext cx="0" cy="0"/>
          <a:chOff x="0" y="0"/>
          <a:chExt cx="0" cy="0"/>
        </a:xfrm>
      </p:grpSpPr>
      <p:sp>
        <p:nvSpPr>
          <p:cNvPr id="381" name="Google Shape;381;p43"/>
          <p:cNvSpPr txBox="1"/>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graphicFrame>
        <p:nvGraphicFramePr>
          <p:cNvPr id="382" name="Google Shape;382;p43"/>
          <p:cNvGraphicFramePr/>
          <p:nvPr/>
        </p:nvGraphicFramePr>
        <p:xfrm>
          <a:off x="641075" y="692238"/>
          <a:ext cx="7691075" cy="3000000"/>
        </p:xfrm>
        <a:graphic>
          <a:graphicData uri="http://schemas.openxmlformats.org/drawingml/2006/table">
            <a:tbl>
              <a:tblPr>
                <a:noFill/>
                <a:tableStyleId>{C8002700-4B96-4276-8018-54F017851D2C}</a:tableStyleId>
              </a:tblPr>
              <a:tblGrid>
                <a:gridCol w="1528950"/>
                <a:gridCol w="4693450"/>
                <a:gridCol w="1468675"/>
              </a:tblGrid>
              <a:tr h="381000">
                <a:tc>
                  <a:txBody>
                    <a:bodyPr/>
                    <a:lstStyle/>
                    <a:p>
                      <a:pPr marL="0" lvl="0" indent="0" algn="l" rtl="0">
                        <a:spcBef>
                          <a:spcPts val="0"/>
                        </a:spcBef>
                        <a:spcAft>
                          <a:spcPts val="0"/>
                        </a:spcAft>
                        <a:buNone/>
                      </a:pPr>
                      <a:r>
                        <a:rPr lang="en-GB" sz="1200" b="1">
                          <a:latin typeface="Georgia" panose="02040502050405020303"/>
                          <a:ea typeface="Georgia" panose="02040502050405020303"/>
                          <a:cs typeface="Georgia" panose="02040502050405020303"/>
                          <a:sym typeface="Georgia" panose="02040502050405020303"/>
                        </a:rPr>
                        <a:t>#</a:t>
                      </a:r>
                      <a:endParaRPr sz="1200" b="1">
                        <a:latin typeface="Georgia" panose="02040502050405020303"/>
                        <a:ea typeface="Georgia" panose="02040502050405020303"/>
                        <a:cs typeface="Georgia" panose="02040502050405020303"/>
                        <a:sym typeface="Georgia" panose="02040502050405020303"/>
                      </a:endParaRPr>
                    </a:p>
                  </a:txBody>
                  <a:tcPr marL="91425" marR="91425" marT="91425" marB="91425">
                    <a:lnB w="126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GB" sz="1200" b="1">
                          <a:latin typeface="Georgia" panose="02040502050405020303"/>
                          <a:ea typeface="Georgia" panose="02040502050405020303"/>
                          <a:cs typeface="Georgia" panose="02040502050405020303"/>
                          <a:sym typeface="Georgia" panose="02040502050405020303"/>
                        </a:rPr>
                        <a:t>Requirement </a:t>
                      </a:r>
                      <a:endParaRPr sz="1200" b="1">
                        <a:latin typeface="Georgia" panose="02040502050405020303"/>
                        <a:ea typeface="Georgia" panose="02040502050405020303"/>
                        <a:cs typeface="Georgia" panose="02040502050405020303"/>
                        <a:sym typeface="Georgia" panose="02040502050405020303"/>
                      </a:endParaRPr>
                    </a:p>
                  </a:txBody>
                  <a:tcPr marL="91425" marR="91425" marT="91425" marB="91425">
                    <a:lnB w="126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GB" sz="1200" b="1">
                          <a:latin typeface="Georgia" panose="02040502050405020303"/>
                          <a:ea typeface="Georgia" panose="02040502050405020303"/>
                          <a:cs typeface="Georgia" panose="02040502050405020303"/>
                          <a:sym typeface="Georgia" panose="02040502050405020303"/>
                        </a:rPr>
                        <a:t>Checked or not</a:t>
                      </a:r>
                      <a:endParaRPr sz="1200" b="1">
                        <a:latin typeface="Georgia" panose="02040502050405020303"/>
                        <a:ea typeface="Georgia" panose="02040502050405020303"/>
                        <a:cs typeface="Georgia" panose="02040502050405020303"/>
                        <a:sym typeface="Georgia" panose="02040502050405020303"/>
                      </a:endParaRPr>
                    </a:p>
                  </a:txBody>
                  <a:tcPr marL="91425" marR="91425" marT="91425" marB="91425"/>
                </a:tc>
              </a:tr>
              <a:tr h="381000">
                <a:tc>
                  <a:txBody>
                    <a:bodyPr/>
                    <a:lstStyle/>
                    <a:p>
                      <a:pPr marL="0" lvl="0" indent="0" algn="just" rtl="0">
                        <a:lnSpc>
                          <a:spcPct val="115000"/>
                        </a:lnSpc>
                        <a:spcBef>
                          <a:spcPts val="1200"/>
                        </a:spcBef>
                        <a:spcAft>
                          <a:spcPts val="1200"/>
                        </a:spcAft>
                        <a:buNone/>
                      </a:pPr>
                      <a:r>
                        <a:rPr lang="en-GB" sz="1200" b="1">
                          <a:latin typeface="Georgia" panose="02040502050405020303"/>
                          <a:ea typeface="Georgia" panose="02040502050405020303"/>
                          <a:cs typeface="Georgia" panose="02040502050405020303"/>
                          <a:sym typeface="Georgia" panose="02040502050405020303"/>
                        </a:rPr>
                        <a:t>UFS-PR-IF-02</a:t>
                      </a:r>
                      <a:endParaRPr sz="1200" b="1">
                        <a:latin typeface="Georgia" panose="02040502050405020303"/>
                        <a:ea typeface="Georgia" panose="02040502050405020303"/>
                        <a:cs typeface="Georgia" panose="02040502050405020303"/>
                        <a:sym typeface="Georgia" panose="02040502050405020303"/>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GB" sz="1200">
                          <a:latin typeface="Georgia" panose="02040502050405020303"/>
                          <a:ea typeface="Georgia" panose="02040502050405020303"/>
                          <a:cs typeface="Georgia" panose="02040502050405020303"/>
                          <a:sym typeface="Georgia" panose="02040502050405020303"/>
                        </a:rPr>
                        <a:t>The software shall be able to preprocess the maps automatically, without intermediate human intervention</a:t>
                      </a:r>
                      <a:endParaRPr sz="1200">
                        <a:latin typeface="Georgia" panose="02040502050405020303"/>
                        <a:ea typeface="Georgia" panose="02040502050405020303"/>
                        <a:cs typeface="Georgia" panose="02040502050405020303"/>
                        <a:sym typeface="Georgia" panose="02040502050405020303"/>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GB" sz="1200">
                          <a:latin typeface="Georgia" panose="02040502050405020303"/>
                          <a:ea typeface="Georgia" panose="02040502050405020303"/>
                          <a:cs typeface="Georgia" panose="02040502050405020303"/>
                          <a:sym typeface="Georgia" panose="02040502050405020303"/>
                        </a:rPr>
                        <a:t>Checked</a:t>
                      </a:r>
                      <a:endParaRPr sz="1200">
                        <a:latin typeface="Georgia" panose="02040502050405020303"/>
                        <a:ea typeface="Georgia" panose="02040502050405020303"/>
                        <a:cs typeface="Georgia" panose="02040502050405020303"/>
                        <a:sym typeface="Georgia" panose="02040502050405020303"/>
                      </a:endParaRPr>
                    </a:p>
                  </a:txBody>
                  <a:tcPr marL="91425" marR="91425" marT="91425" marB="91425">
                    <a:lnL w="12625" cap="flat" cmpd="sng">
                      <a:solidFill>
                        <a:srgbClr val="000000"/>
                      </a:solidFill>
                      <a:prstDash val="solid"/>
                      <a:round/>
                      <a:headEnd type="none" w="sm" len="sm"/>
                      <a:tailEnd type="none" w="sm" len="sm"/>
                    </a:lnL>
                  </a:tcPr>
                </a:tc>
              </a:tr>
              <a:tr h="381000">
                <a:tc>
                  <a:txBody>
                    <a:bodyPr/>
                    <a:lstStyle/>
                    <a:p>
                      <a:pPr marL="0" lvl="0" indent="0" algn="just" rtl="0">
                        <a:lnSpc>
                          <a:spcPct val="115000"/>
                        </a:lnSpc>
                        <a:spcBef>
                          <a:spcPts val="1200"/>
                        </a:spcBef>
                        <a:spcAft>
                          <a:spcPts val="1200"/>
                        </a:spcAft>
                        <a:buNone/>
                      </a:pPr>
                      <a:r>
                        <a:rPr lang="en-GB" sz="1200" b="1">
                          <a:latin typeface="Georgia" panose="02040502050405020303"/>
                          <a:ea typeface="Georgia" panose="02040502050405020303"/>
                          <a:cs typeface="Georgia" panose="02040502050405020303"/>
                          <a:sym typeface="Georgia" panose="02040502050405020303"/>
                        </a:rPr>
                        <a:t>UFS-PR-IF-03</a:t>
                      </a:r>
                      <a:endParaRPr sz="1200" b="1">
                        <a:latin typeface="Georgia" panose="02040502050405020303"/>
                        <a:ea typeface="Georgia" panose="02040502050405020303"/>
                        <a:cs typeface="Georgia" panose="02040502050405020303"/>
                        <a:sym typeface="Georgia" panose="02040502050405020303"/>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GB" sz="1200">
                          <a:latin typeface="Georgia" panose="02040502050405020303"/>
                          <a:ea typeface="Georgia" panose="02040502050405020303"/>
                          <a:cs typeface="Georgia" panose="02040502050405020303"/>
                          <a:sym typeface="Georgia" panose="02040502050405020303"/>
                        </a:rPr>
                        <a:t>The software shall be able to produce the output of pre-process modules, and extract rooftop areas and output the result in image format.</a:t>
                      </a:r>
                      <a:endParaRPr sz="1200">
                        <a:latin typeface="Georgia" panose="02040502050405020303"/>
                        <a:ea typeface="Georgia" panose="02040502050405020303"/>
                        <a:cs typeface="Georgia" panose="02040502050405020303"/>
                        <a:sym typeface="Georgia" panose="02040502050405020303"/>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GB" sz="1200">
                          <a:latin typeface="Georgia" panose="02040502050405020303"/>
                          <a:ea typeface="Georgia" panose="02040502050405020303"/>
                          <a:cs typeface="Georgia" panose="02040502050405020303"/>
                          <a:sym typeface="Georgia" panose="02040502050405020303"/>
                        </a:rPr>
                        <a:t>Output is a dynamic map but downloading possibility is not available currently</a:t>
                      </a:r>
                      <a:endParaRPr sz="1200">
                        <a:latin typeface="Georgia" panose="02040502050405020303"/>
                        <a:ea typeface="Georgia" panose="02040502050405020303"/>
                        <a:cs typeface="Georgia" panose="02040502050405020303"/>
                        <a:sym typeface="Georgia" panose="02040502050405020303"/>
                      </a:endParaRPr>
                    </a:p>
                  </a:txBody>
                  <a:tcPr marL="91425" marR="91425" marT="91425" marB="91425">
                    <a:lnL w="12625" cap="flat" cmpd="sng">
                      <a:solidFill>
                        <a:srgbClr val="000000"/>
                      </a:solidFill>
                      <a:prstDash val="solid"/>
                      <a:round/>
                      <a:headEnd type="none" w="sm" len="sm"/>
                      <a:tailEnd type="none" w="sm" len="sm"/>
                    </a:lnL>
                  </a:tcPr>
                </a:tc>
              </a:tr>
              <a:tr h="381000">
                <a:tc>
                  <a:txBody>
                    <a:bodyPr/>
                    <a:lstStyle/>
                    <a:p>
                      <a:pPr marL="0" lvl="0" indent="0" algn="just" rtl="0">
                        <a:lnSpc>
                          <a:spcPct val="115000"/>
                        </a:lnSpc>
                        <a:spcBef>
                          <a:spcPts val="1200"/>
                        </a:spcBef>
                        <a:spcAft>
                          <a:spcPts val="1200"/>
                        </a:spcAft>
                        <a:buNone/>
                      </a:pPr>
                      <a:r>
                        <a:rPr lang="en-GB" sz="1200" b="1">
                          <a:latin typeface="Georgia" panose="02040502050405020303"/>
                          <a:ea typeface="Georgia" panose="02040502050405020303"/>
                          <a:cs typeface="Georgia" panose="02040502050405020303"/>
                          <a:sym typeface="Georgia" panose="02040502050405020303"/>
                        </a:rPr>
                        <a:t>UFS-PR-IF-04</a:t>
                      </a:r>
                      <a:endParaRPr sz="1200" b="1">
                        <a:latin typeface="Georgia" panose="02040502050405020303"/>
                        <a:ea typeface="Georgia" panose="02040502050405020303"/>
                        <a:cs typeface="Georgia" panose="02040502050405020303"/>
                        <a:sym typeface="Georgia" panose="02040502050405020303"/>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GB" sz="1200">
                          <a:latin typeface="Georgia" panose="02040502050405020303"/>
                          <a:ea typeface="Georgia" panose="02040502050405020303"/>
                          <a:cs typeface="Georgia" panose="02040502050405020303"/>
                          <a:sym typeface="Georgia" panose="02040502050405020303"/>
                        </a:rPr>
                        <a:t>The software shall be able to run ArcGIS in order to create overlays of satellite imagery with existing maps such as GIS and/or DSM.</a:t>
                      </a:r>
                      <a:endParaRPr sz="1200">
                        <a:latin typeface="Georgia" panose="02040502050405020303"/>
                        <a:ea typeface="Georgia" panose="02040502050405020303"/>
                        <a:cs typeface="Georgia" panose="02040502050405020303"/>
                        <a:sym typeface="Georgia" panose="02040502050405020303"/>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GB" sz="1200">
                          <a:latin typeface="Georgia" panose="02040502050405020303"/>
                          <a:ea typeface="Georgia" panose="02040502050405020303"/>
                          <a:cs typeface="Georgia" panose="02040502050405020303"/>
                          <a:sym typeface="Georgia" panose="02040502050405020303"/>
                        </a:rPr>
                        <a:t>Postponed to future work</a:t>
                      </a:r>
                      <a:endParaRPr sz="1200">
                        <a:latin typeface="Georgia" panose="02040502050405020303"/>
                        <a:ea typeface="Georgia" panose="02040502050405020303"/>
                        <a:cs typeface="Georgia" panose="02040502050405020303"/>
                        <a:sym typeface="Georgia" panose="02040502050405020303"/>
                      </a:endParaRPr>
                    </a:p>
                  </a:txBody>
                  <a:tcPr marL="91425" marR="91425" marT="91425" marB="91425">
                    <a:lnL w="12625" cap="flat" cmpd="sng">
                      <a:solidFill>
                        <a:srgbClr val="000000"/>
                      </a:solidFill>
                      <a:prstDash val="solid"/>
                      <a:round/>
                      <a:headEnd type="none" w="sm" len="sm"/>
                      <a:tailEnd type="none" w="sm" len="sm"/>
                    </a:lnL>
                  </a:tcPr>
                </a:tc>
              </a:tr>
              <a:tr h="381000">
                <a:tc>
                  <a:txBody>
                    <a:bodyPr/>
                    <a:lstStyle/>
                    <a:p>
                      <a:pPr marL="0" lvl="0" indent="0" algn="just" rtl="0">
                        <a:lnSpc>
                          <a:spcPct val="115000"/>
                        </a:lnSpc>
                        <a:spcBef>
                          <a:spcPts val="1200"/>
                        </a:spcBef>
                        <a:spcAft>
                          <a:spcPts val="1200"/>
                        </a:spcAft>
                        <a:buNone/>
                      </a:pPr>
                      <a:r>
                        <a:rPr lang="en-GB" sz="1200" b="1">
                          <a:latin typeface="Georgia" panose="02040502050405020303"/>
                          <a:ea typeface="Georgia" panose="02040502050405020303"/>
                          <a:cs typeface="Georgia" panose="02040502050405020303"/>
                          <a:sym typeface="Georgia" panose="02040502050405020303"/>
                        </a:rPr>
                        <a:t>UFS-PR-IF-05</a:t>
                      </a:r>
                      <a:endParaRPr sz="1200" b="1">
                        <a:latin typeface="Georgia" panose="02040502050405020303"/>
                        <a:ea typeface="Georgia" panose="02040502050405020303"/>
                        <a:cs typeface="Georgia" panose="02040502050405020303"/>
                        <a:sym typeface="Georgia" panose="02040502050405020303"/>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GB" sz="1200">
                          <a:latin typeface="Georgia" panose="02040502050405020303"/>
                          <a:ea typeface="Georgia" panose="02040502050405020303"/>
                          <a:cs typeface="Georgia" panose="02040502050405020303"/>
                          <a:sym typeface="Georgia" panose="02040502050405020303"/>
                        </a:rPr>
                        <a:t>The software shall be able to analyze the suitable area to farm.</a:t>
                      </a:r>
                      <a:endParaRPr sz="1200">
                        <a:latin typeface="Georgia" panose="02040502050405020303"/>
                        <a:ea typeface="Georgia" panose="02040502050405020303"/>
                        <a:cs typeface="Georgia" panose="02040502050405020303"/>
                        <a:sym typeface="Georgia" panose="02040502050405020303"/>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GB" sz="1200">
                          <a:latin typeface="Georgia" panose="02040502050405020303"/>
                          <a:ea typeface="Georgia" panose="02040502050405020303"/>
                          <a:cs typeface="Georgia" panose="02040502050405020303"/>
                          <a:sym typeface="Georgia" panose="02040502050405020303"/>
                        </a:rPr>
                        <a:t>Postponed to future work</a:t>
                      </a:r>
                      <a:endParaRPr sz="1200">
                        <a:latin typeface="Georgia" panose="02040502050405020303"/>
                        <a:ea typeface="Georgia" panose="02040502050405020303"/>
                        <a:cs typeface="Georgia" panose="02040502050405020303"/>
                        <a:sym typeface="Georgia" panose="02040502050405020303"/>
                      </a:endParaRPr>
                    </a:p>
                  </a:txBody>
                  <a:tcPr marL="91425" marR="91425" marT="91425" marB="91425">
                    <a:lnL w="12625" cap="flat" cmpd="sng">
                      <a:solidFill>
                        <a:srgbClr val="000000"/>
                      </a:solidFill>
                      <a:prstDash val="solid"/>
                      <a:round/>
                      <a:headEnd type="none" w="sm" len="sm"/>
                      <a:tailEnd type="none" w="sm" len="sm"/>
                    </a:lnL>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386" name="Shape 386"/>
        <p:cNvGrpSpPr/>
        <p:nvPr/>
      </p:nvGrpSpPr>
      <p:grpSpPr>
        <a:xfrm>
          <a:off x="0" y="0"/>
          <a:ext cx="0" cy="0"/>
          <a:chOff x="0" y="0"/>
          <a:chExt cx="0" cy="0"/>
        </a:xfrm>
      </p:grpSpPr>
      <p:sp>
        <p:nvSpPr>
          <p:cNvPr id="387" name="Google Shape;387;p44"/>
          <p:cNvSpPr txBox="1"/>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graphicFrame>
        <p:nvGraphicFramePr>
          <p:cNvPr id="388" name="Google Shape;388;p44"/>
          <p:cNvGraphicFramePr/>
          <p:nvPr/>
        </p:nvGraphicFramePr>
        <p:xfrm>
          <a:off x="726450" y="248300"/>
          <a:ext cx="7691075" cy="3944425"/>
        </p:xfrm>
        <a:graphic>
          <a:graphicData uri="http://schemas.openxmlformats.org/drawingml/2006/table">
            <a:tbl>
              <a:tblPr>
                <a:noFill/>
                <a:tableStyleId>{C8002700-4B96-4276-8018-54F017851D2C}</a:tableStyleId>
              </a:tblPr>
              <a:tblGrid>
                <a:gridCol w="1528950"/>
                <a:gridCol w="4693450"/>
                <a:gridCol w="1468675"/>
              </a:tblGrid>
              <a:tr h="295775">
                <a:tc>
                  <a:txBody>
                    <a:bodyPr/>
                    <a:lstStyle/>
                    <a:p>
                      <a:pPr marL="0" lvl="0" indent="0" algn="l" rtl="0">
                        <a:spcBef>
                          <a:spcPts val="0"/>
                        </a:spcBef>
                        <a:spcAft>
                          <a:spcPts val="0"/>
                        </a:spcAft>
                        <a:buNone/>
                      </a:pPr>
                      <a:r>
                        <a:rPr lang="en-GB" sz="1200" b="1">
                          <a:latin typeface="Georgia" panose="02040502050405020303"/>
                          <a:ea typeface="Georgia" panose="02040502050405020303"/>
                          <a:cs typeface="Georgia" panose="02040502050405020303"/>
                          <a:sym typeface="Georgia" panose="02040502050405020303"/>
                        </a:rPr>
                        <a:t>#</a:t>
                      </a:r>
                      <a:endParaRPr sz="1200" b="1">
                        <a:latin typeface="Georgia" panose="02040502050405020303"/>
                        <a:ea typeface="Georgia" panose="02040502050405020303"/>
                        <a:cs typeface="Georgia" panose="02040502050405020303"/>
                        <a:sym typeface="Georgia" panose="02040502050405020303"/>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200" b="1">
                          <a:latin typeface="Georgia" panose="02040502050405020303"/>
                          <a:ea typeface="Georgia" panose="02040502050405020303"/>
                          <a:cs typeface="Georgia" panose="02040502050405020303"/>
                          <a:sym typeface="Georgia" panose="02040502050405020303"/>
                        </a:rPr>
                        <a:t>Requirement </a:t>
                      </a:r>
                      <a:endParaRPr sz="1200" b="1">
                        <a:latin typeface="Georgia" panose="02040502050405020303"/>
                        <a:ea typeface="Georgia" panose="02040502050405020303"/>
                        <a:cs typeface="Georgia" panose="02040502050405020303"/>
                        <a:sym typeface="Georgia" panose="02040502050405020303"/>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200" b="1">
                          <a:latin typeface="Georgia" panose="02040502050405020303"/>
                          <a:ea typeface="Georgia" panose="02040502050405020303"/>
                          <a:cs typeface="Georgia" panose="02040502050405020303"/>
                          <a:sym typeface="Georgia" panose="02040502050405020303"/>
                        </a:rPr>
                        <a:t>Checked or not</a:t>
                      </a:r>
                      <a:endParaRPr sz="1200" b="1">
                        <a:latin typeface="Georgia" panose="02040502050405020303"/>
                        <a:ea typeface="Georgia" panose="02040502050405020303"/>
                        <a:cs typeface="Georgia" panose="02040502050405020303"/>
                        <a:sym typeface="Georgia" panose="02040502050405020303"/>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737175">
                <a:tc>
                  <a:txBody>
                    <a:bodyPr/>
                    <a:lstStyle/>
                    <a:p>
                      <a:pPr marL="0" lvl="0" indent="0" algn="just" rtl="0">
                        <a:lnSpc>
                          <a:spcPct val="115000"/>
                        </a:lnSpc>
                        <a:spcBef>
                          <a:spcPts val="1200"/>
                        </a:spcBef>
                        <a:spcAft>
                          <a:spcPts val="1200"/>
                        </a:spcAft>
                        <a:buNone/>
                      </a:pPr>
                      <a:r>
                        <a:rPr lang="en-GB" sz="1200" b="1">
                          <a:latin typeface="Georgia" panose="02040502050405020303"/>
                          <a:ea typeface="Georgia" panose="02040502050405020303"/>
                          <a:cs typeface="Georgia" panose="02040502050405020303"/>
                          <a:sym typeface="Georgia" panose="02040502050405020303"/>
                        </a:rPr>
                        <a:t>UFS-PR-IF-06</a:t>
                      </a:r>
                      <a:endParaRPr sz="1200" b="1">
                        <a:latin typeface="Georgia" panose="02040502050405020303"/>
                        <a:ea typeface="Georgia" panose="02040502050405020303"/>
                        <a:cs typeface="Georgia" panose="02040502050405020303"/>
                        <a:sym typeface="Georgia" panose="02040502050405020303"/>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9525" cap="flat" cmpd="sng">
                      <a:solidFill>
                        <a:srgbClr val="9E9E9E"/>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GB" sz="1200">
                          <a:latin typeface="Georgia" panose="02040502050405020303"/>
                          <a:ea typeface="Georgia" panose="02040502050405020303"/>
                          <a:cs typeface="Georgia" panose="02040502050405020303"/>
                          <a:sym typeface="Georgia" panose="02040502050405020303"/>
                        </a:rPr>
                        <a:t>The UFS shall be able to read and write packages of incoming and outgoing files on the computer.</a:t>
                      </a:r>
                      <a:endParaRPr sz="1200">
                        <a:latin typeface="Georgia" panose="02040502050405020303"/>
                        <a:ea typeface="Georgia" panose="02040502050405020303"/>
                        <a:cs typeface="Georgia" panose="02040502050405020303"/>
                        <a:sym typeface="Georgia" panose="02040502050405020303"/>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9525" cap="flat" cmpd="sng">
                      <a:solidFill>
                        <a:srgbClr val="9E9E9E"/>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GB" sz="1200">
                          <a:latin typeface="Georgia" panose="02040502050405020303"/>
                          <a:ea typeface="Georgia" panose="02040502050405020303"/>
                          <a:cs typeface="Georgia" panose="02040502050405020303"/>
                          <a:sym typeface="Georgia" panose="02040502050405020303"/>
                        </a:rPr>
                        <a:t>Checked</a:t>
                      </a:r>
                      <a:endParaRPr sz="1200">
                        <a:latin typeface="Georgia" panose="02040502050405020303"/>
                        <a:ea typeface="Georgia" panose="02040502050405020303"/>
                        <a:cs typeface="Georgia" panose="02040502050405020303"/>
                        <a:sym typeface="Georgia" panose="02040502050405020303"/>
                      </a:endParaRPr>
                    </a:p>
                  </a:txBody>
                  <a:tcPr marL="91425" marR="91425" marT="91425" marB="91425">
                    <a:lnL w="12625" cap="flat" cmpd="sng">
                      <a:solidFill>
                        <a:srgbClr val="000000"/>
                      </a:solidFill>
                      <a:prstDash val="solid"/>
                      <a:round/>
                      <a:headEnd type="none" w="sm" len="sm"/>
                      <a:tailEnd type="none" w="sm" len="sm"/>
                    </a:lnL>
                    <a:lnT w="9525" cap="flat" cmpd="sng">
                      <a:solidFill>
                        <a:srgbClr val="9E9E9E"/>
                      </a:solidFill>
                      <a:prstDash val="solid"/>
                      <a:round/>
                      <a:headEnd type="none" w="sm" len="sm"/>
                      <a:tailEnd type="none" w="sm" len="sm"/>
                    </a:lnT>
                  </a:tcPr>
                </a:tc>
              </a:tr>
              <a:tr h="566800">
                <a:tc>
                  <a:txBody>
                    <a:bodyPr/>
                    <a:lstStyle/>
                    <a:p>
                      <a:pPr marL="0" lvl="0" indent="0" algn="just" rtl="0">
                        <a:lnSpc>
                          <a:spcPct val="115000"/>
                        </a:lnSpc>
                        <a:spcBef>
                          <a:spcPts val="1200"/>
                        </a:spcBef>
                        <a:spcAft>
                          <a:spcPts val="1200"/>
                        </a:spcAft>
                        <a:buNone/>
                      </a:pPr>
                      <a:r>
                        <a:rPr lang="en-GB" sz="1200" b="1">
                          <a:latin typeface="Georgia" panose="02040502050405020303"/>
                          <a:ea typeface="Georgia" panose="02040502050405020303"/>
                          <a:cs typeface="Georgia" panose="02040502050405020303"/>
                          <a:sym typeface="Georgia" panose="02040502050405020303"/>
                        </a:rPr>
                        <a:t>UFS-PR-IF-07</a:t>
                      </a:r>
                      <a:endParaRPr sz="1200" b="1">
                        <a:latin typeface="Georgia" panose="02040502050405020303"/>
                        <a:ea typeface="Georgia" panose="02040502050405020303"/>
                        <a:cs typeface="Georgia" panose="02040502050405020303"/>
                        <a:sym typeface="Georgia" panose="02040502050405020303"/>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GB" sz="1200">
                          <a:latin typeface="Georgia" panose="02040502050405020303"/>
                          <a:ea typeface="Georgia" panose="02040502050405020303"/>
                          <a:cs typeface="Georgia" panose="02040502050405020303"/>
                          <a:sym typeface="Georgia" panose="02040502050405020303"/>
                        </a:rPr>
                        <a:t>The software shall be written in Python.</a:t>
                      </a:r>
                      <a:endParaRPr sz="1200">
                        <a:latin typeface="Georgia" panose="02040502050405020303"/>
                        <a:ea typeface="Georgia" panose="02040502050405020303"/>
                        <a:cs typeface="Georgia" panose="02040502050405020303"/>
                        <a:sym typeface="Georgia" panose="02040502050405020303"/>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GB" sz="1200">
                          <a:latin typeface="Georgia" panose="02040502050405020303"/>
                          <a:ea typeface="Georgia" panose="02040502050405020303"/>
                          <a:cs typeface="Georgia" panose="02040502050405020303"/>
                          <a:sym typeface="Georgia" panose="02040502050405020303"/>
                        </a:rPr>
                        <a:t>Postponed to future work</a:t>
                      </a:r>
                      <a:endParaRPr sz="1200">
                        <a:latin typeface="Georgia" panose="02040502050405020303"/>
                        <a:ea typeface="Georgia" panose="02040502050405020303"/>
                        <a:cs typeface="Georgia" panose="02040502050405020303"/>
                        <a:sym typeface="Georgia" panose="02040502050405020303"/>
                      </a:endParaRPr>
                    </a:p>
                  </a:txBody>
                  <a:tcPr marL="91425" marR="91425" marT="91425" marB="91425">
                    <a:lnL w="12625" cap="flat" cmpd="sng">
                      <a:solidFill>
                        <a:srgbClr val="000000"/>
                      </a:solidFill>
                      <a:prstDash val="solid"/>
                      <a:round/>
                      <a:headEnd type="none" w="sm" len="sm"/>
                      <a:tailEnd type="none" w="sm" len="sm"/>
                    </a:lnL>
                  </a:tcPr>
                </a:tc>
              </a:tr>
              <a:tr h="737175">
                <a:tc>
                  <a:txBody>
                    <a:bodyPr/>
                    <a:lstStyle/>
                    <a:p>
                      <a:pPr marL="0" lvl="0" indent="0" algn="just" rtl="0">
                        <a:lnSpc>
                          <a:spcPct val="115000"/>
                        </a:lnSpc>
                        <a:spcBef>
                          <a:spcPts val="1200"/>
                        </a:spcBef>
                        <a:spcAft>
                          <a:spcPts val="1200"/>
                        </a:spcAft>
                        <a:buNone/>
                      </a:pPr>
                      <a:r>
                        <a:rPr lang="en-GB" sz="1200" b="1">
                          <a:latin typeface="Georgia" panose="02040502050405020303"/>
                          <a:ea typeface="Georgia" panose="02040502050405020303"/>
                          <a:cs typeface="Georgia" panose="02040502050405020303"/>
                          <a:sym typeface="Georgia" panose="02040502050405020303"/>
                        </a:rPr>
                        <a:t>UFS-PR-IF-08</a:t>
                      </a:r>
                      <a:endParaRPr sz="1200" b="1">
                        <a:latin typeface="Georgia" panose="02040502050405020303"/>
                        <a:ea typeface="Georgia" panose="02040502050405020303"/>
                        <a:cs typeface="Georgia" panose="02040502050405020303"/>
                        <a:sym typeface="Georgia" panose="02040502050405020303"/>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GB" sz="1200">
                          <a:latin typeface="Georgia" panose="02040502050405020303"/>
                          <a:ea typeface="Georgia" panose="02040502050405020303"/>
                          <a:cs typeface="Georgia" panose="02040502050405020303"/>
                          <a:sym typeface="Georgia" panose="02040502050405020303"/>
                        </a:rPr>
                        <a:t>The software shall be controlled via the Python code, command line or standard GUI.</a:t>
                      </a:r>
                      <a:endParaRPr sz="1200">
                        <a:latin typeface="Georgia" panose="02040502050405020303"/>
                        <a:ea typeface="Georgia" panose="02040502050405020303"/>
                        <a:cs typeface="Georgia" panose="02040502050405020303"/>
                        <a:sym typeface="Georgia" panose="02040502050405020303"/>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200">
                          <a:latin typeface="Georgia" panose="02040502050405020303"/>
                          <a:ea typeface="Georgia" panose="02040502050405020303"/>
                          <a:cs typeface="Georgia" panose="02040502050405020303"/>
                          <a:sym typeface="Georgia" panose="02040502050405020303"/>
                        </a:rPr>
                        <a:t>Postponed to future work</a:t>
                      </a:r>
                      <a:endParaRPr sz="1200">
                        <a:latin typeface="Georgia" panose="02040502050405020303"/>
                        <a:ea typeface="Georgia" panose="02040502050405020303"/>
                        <a:cs typeface="Georgia" panose="02040502050405020303"/>
                        <a:sym typeface="Georgia" panose="02040502050405020303"/>
                      </a:endParaRPr>
                    </a:p>
                  </a:txBody>
                  <a:tcPr marL="91425" marR="91425" marT="91425" marB="91425">
                    <a:lnL w="12625" cap="flat" cmpd="sng">
                      <a:solidFill>
                        <a:srgbClr val="000000"/>
                      </a:solidFill>
                      <a:prstDash val="solid"/>
                      <a:round/>
                      <a:headEnd type="none" w="sm" len="sm"/>
                      <a:tailEnd type="none" w="sm" len="sm"/>
                    </a:lnL>
                    <a:lnB w="9525" cap="flat" cmpd="sng">
                      <a:solidFill>
                        <a:srgbClr val="9E9E9E"/>
                      </a:solidFill>
                      <a:prstDash val="solid"/>
                      <a:round/>
                      <a:headEnd type="none" w="sm" len="sm"/>
                      <a:tailEnd type="none" w="sm" len="sm"/>
                    </a:lnB>
                  </a:tcPr>
                </a:tc>
              </a:tr>
              <a:tr h="295775">
                <a:tc gridSpan="3">
                  <a:txBody>
                    <a:bodyPr/>
                    <a:lstStyle/>
                    <a:p>
                      <a:pPr marL="0" lvl="0" indent="0" algn="ctr" rtl="0">
                        <a:spcBef>
                          <a:spcPts val="0"/>
                        </a:spcBef>
                        <a:spcAft>
                          <a:spcPts val="0"/>
                        </a:spcAft>
                        <a:buNone/>
                      </a:pPr>
                      <a:r>
                        <a:rPr lang="en-GB" sz="1200" b="1">
                          <a:latin typeface="Georgia" panose="02040502050405020303"/>
                          <a:ea typeface="Georgia" panose="02040502050405020303"/>
                          <a:cs typeface="Georgia" panose="02040502050405020303"/>
                          <a:sym typeface="Georgia" panose="02040502050405020303"/>
                        </a:rPr>
                        <a:t>Verification and validation requirements:</a:t>
                      </a:r>
                      <a:endParaRPr sz="1200" b="1">
                        <a:latin typeface="Georgia" panose="02040502050405020303"/>
                        <a:ea typeface="Georgia" panose="02040502050405020303"/>
                        <a:cs typeface="Georgia" panose="02040502050405020303"/>
                        <a:sym typeface="Georgia" panose="02040502050405020303"/>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cPr/>
                </a:tc>
                <a:tc hMerge="1">
                  <a:tcPr/>
                </a:tc>
              </a:tr>
              <a:tr h="659725">
                <a:tc>
                  <a:txBody>
                    <a:bodyPr/>
                    <a:lstStyle/>
                    <a:p>
                      <a:pPr marL="0" lvl="0" indent="0" algn="just" rtl="0">
                        <a:lnSpc>
                          <a:spcPct val="115000"/>
                        </a:lnSpc>
                        <a:spcBef>
                          <a:spcPts val="0"/>
                        </a:spcBef>
                        <a:spcAft>
                          <a:spcPts val="0"/>
                        </a:spcAft>
                        <a:buNone/>
                      </a:pPr>
                      <a:r>
                        <a:rPr lang="en-GB" sz="1200" b="1">
                          <a:latin typeface="Georgia" panose="02040502050405020303"/>
                          <a:ea typeface="Georgia" panose="02040502050405020303"/>
                          <a:cs typeface="Georgia" panose="02040502050405020303"/>
                          <a:sym typeface="Georgia" panose="02040502050405020303"/>
                        </a:rPr>
                        <a:t>UFS-PR-VV-01:</a:t>
                      </a:r>
                      <a:r>
                        <a:rPr lang="en-GB" sz="1200">
                          <a:latin typeface="Georgia" panose="02040502050405020303"/>
                          <a:ea typeface="Georgia" panose="02040502050405020303"/>
                          <a:cs typeface="Georgia" panose="02040502050405020303"/>
                          <a:sym typeface="Georgia" panose="02040502050405020303"/>
                        </a:rPr>
                        <a:t> </a:t>
                      </a:r>
                      <a:endParaRPr sz="1200" b="1">
                        <a:latin typeface="Georgia" panose="02040502050405020303"/>
                        <a:ea typeface="Georgia" panose="02040502050405020303"/>
                        <a:cs typeface="Georgia" panose="02040502050405020303"/>
                        <a:sym typeface="Georgia" panose="02040502050405020303"/>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GB" sz="1200">
                          <a:latin typeface="Georgia" panose="02040502050405020303"/>
                          <a:ea typeface="Georgia" panose="02040502050405020303"/>
                          <a:cs typeface="Georgia" panose="02040502050405020303"/>
                          <a:sym typeface="Georgia" panose="02040502050405020303"/>
                        </a:rPr>
                        <a:t>Potential urban farming maps shall be verified using confusion matrix by the real situation from the google earth or field research of the rooftop/vacant ground in Germany.</a:t>
                      </a:r>
                      <a:endParaRPr sz="1200">
                        <a:latin typeface="Georgia" panose="02040502050405020303"/>
                        <a:ea typeface="Georgia" panose="02040502050405020303"/>
                        <a:cs typeface="Georgia" panose="02040502050405020303"/>
                        <a:sym typeface="Georgia" panose="02040502050405020303"/>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200">
                          <a:latin typeface="Georgia" panose="02040502050405020303"/>
                          <a:ea typeface="Georgia" panose="02040502050405020303"/>
                          <a:cs typeface="Georgia" panose="02040502050405020303"/>
                          <a:sym typeface="Georgia" panose="02040502050405020303"/>
                        </a:rPr>
                        <a:t>Checked</a:t>
                      </a:r>
                      <a:endParaRPr sz="1200">
                        <a:latin typeface="Georgia" panose="02040502050405020303"/>
                        <a:ea typeface="Georgia" panose="02040502050405020303"/>
                        <a:cs typeface="Georgia" panose="02040502050405020303"/>
                        <a:sym typeface="Georgia" panose="02040502050405020303"/>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652000">
                <a:tc>
                  <a:txBody>
                    <a:bodyPr/>
                    <a:lstStyle/>
                    <a:p>
                      <a:pPr marL="0" lvl="0" indent="0" algn="just" rtl="0">
                        <a:lnSpc>
                          <a:spcPct val="115000"/>
                        </a:lnSpc>
                        <a:spcBef>
                          <a:spcPts val="0"/>
                        </a:spcBef>
                        <a:spcAft>
                          <a:spcPts val="0"/>
                        </a:spcAft>
                        <a:buNone/>
                      </a:pPr>
                      <a:r>
                        <a:rPr lang="en-GB" sz="1200" b="1">
                          <a:latin typeface="Georgia" panose="02040502050405020303"/>
                          <a:ea typeface="Georgia" panose="02040502050405020303"/>
                          <a:cs typeface="Georgia" panose="02040502050405020303"/>
                          <a:sym typeface="Georgia" panose="02040502050405020303"/>
                        </a:rPr>
                        <a:t>UFS-PR-VV-02:</a:t>
                      </a:r>
                      <a:endParaRPr sz="1200" b="1">
                        <a:latin typeface="Georgia" panose="02040502050405020303"/>
                        <a:ea typeface="Georgia" panose="02040502050405020303"/>
                        <a:cs typeface="Georgia" panose="02040502050405020303"/>
                        <a:sym typeface="Georgia" panose="02040502050405020303"/>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1600"/>
                        </a:spcAft>
                        <a:buNone/>
                      </a:pPr>
                      <a:r>
                        <a:rPr lang="en-GB" sz="1200">
                          <a:latin typeface="Georgia" panose="02040502050405020303"/>
                          <a:ea typeface="Georgia" panose="02040502050405020303"/>
                          <a:cs typeface="Georgia" panose="02040502050405020303"/>
                          <a:sym typeface="Georgia" panose="02040502050405020303"/>
                        </a:rPr>
                        <a:t>The predicted crop yield shall be assessed by the data from related institutions.</a:t>
                      </a:r>
                      <a:endParaRPr sz="1200">
                        <a:latin typeface="Georgia" panose="02040502050405020303"/>
                        <a:ea typeface="Georgia" panose="02040502050405020303"/>
                        <a:cs typeface="Georgia" panose="02040502050405020303"/>
                        <a:sym typeface="Georgia" panose="02040502050405020303"/>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200">
                          <a:latin typeface="Georgia" panose="02040502050405020303"/>
                          <a:ea typeface="Georgia" panose="02040502050405020303"/>
                          <a:cs typeface="Georgia" panose="02040502050405020303"/>
                          <a:sym typeface="Georgia" panose="02040502050405020303"/>
                        </a:rPr>
                        <a:t>Postponed to future work</a:t>
                      </a:r>
                      <a:endParaRPr sz="1200">
                        <a:latin typeface="Georgia" panose="02040502050405020303"/>
                        <a:ea typeface="Georgia" panose="02040502050405020303"/>
                        <a:cs typeface="Georgia" panose="02040502050405020303"/>
                        <a:sym typeface="Georgia" panose="02040502050405020303"/>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70" name="Shape 170"/>
        <p:cNvGrpSpPr/>
        <p:nvPr/>
      </p:nvGrpSpPr>
      <p:grpSpPr>
        <a:xfrm>
          <a:off x="0" y="0"/>
          <a:ext cx="0" cy="0"/>
          <a:chOff x="0" y="0"/>
          <a:chExt cx="0" cy="0"/>
        </a:xfrm>
      </p:grpSpPr>
      <p:sp>
        <p:nvSpPr>
          <p:cNvPr id="171" name="Google Shape;171;p18"/>
          <p:cNvSpPr txBox="1"/>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Why to choose urban farming</a:t>
            </a:r>
            <a:endParaRPr lang="en-GB"/>
          </a:p>
        </p:txBody>
      </p:sp>
      <p:sp>
        <p:nvSpPr>
          <p:cNvPr id="172" name="Google Shape;172;p18"/>
          <p:cNvSpPr txBox="1"/>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457200" lvl="0" indent="-419100" algn="l" rtl="0">
              <a:lnSpc>
                <a:spcPct val="150000"/>
              </a:lnSpc>
              <a:spcBef>
                <a:spcPts val="0"/>
              </a:spcBef>
              <a:spcAft>
                <a:spcPts val="0"/>
              </a:spcAft>
              <a:buClr>
                <a:srgbClr val="000000"/>
              </a:buClr>
              <a:buSzPts val="1800"/>
              <a:buFont typeface="Times New Roman" panose="02020603050405020304"/>
              <a:buAutoNum type="arabicPeriod"/>
            </a:pPr>
            <a:r>
              <a:rPr lang="en-GB"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A vital topic referring to the exploding population nowadays.</a:t>
            </a:r>
            <a:endParaRPr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419100" algn="l" rtl="0">
              <a:lnSpc>
                <a:spcPct val="150000"/>
              </a:lnSpc>
              <a:spcBef>
                <a:spcPts val="0"/>
              </a:spcBef>
              <a:spcAft>
                <a:spcPts val="0"/>
              </a:spcAft>
              <a:buClr>
                <a:srgbClr val="000000"/>
              </a:buClr>
              <a:buSzPts val="1800"/>
              <a:buFont typeface="Times New Roman" panose="02020603050405020304"/>
              <a:buAutoNum type="arabicPeriod"/>
            </a:pPr>
            <a:r>
              <a:rPr lang="en-GB"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Providing a multiple and flexible way in food supply system.</a:t>
            </a:r>
            <a:endParaRPr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419100" algn="l" rtl="0">
              <a:lnSpc>
                <a:spcPct val="150000"/>
              </a:lnSpc>
              <a:spcBef>
                <a:spcPts val="0"/>
              </a:spcBef>
              <a:spcAft>
                <a:spcPts val="0"/>
              </a:spcAft>
              <a:buClr>
                <a:srgbClr val="000000"/>
              </a:buClr>
              <a:buSzPts val="1800"/>
              <a:buFont typeface="Times New Roman" panose="02020603050405020304"/>
              <a:buAutoNum type="arabicPeriod"/>
            </a:pPr>
            <a:r>
              <a:rPr lang="en-GB"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Exploring the solution of insufficient cultivated land per capita.</a:t>
            </a:r>
            <a:endParaRPr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419100" algn="l" rtl="0">
              <a:lnSpc>
                <a:spcPct val="150000"/>
              </a:lnSpc>
              <a:spcBef>
                <a:spcPts val="0"/>
              </a:spcBef>
              <a:spcAft>
                <a:spcPts val="0"/>
              </a:spcAft>
              <a:buClr>
                <a:srgbClr val="000000"/>
              </a:buClr>
              <a:buSzPts val="1800"/>
              <a:buFont typeface="Times New Roman" panose="02020603050405020304"/>
              <a:buAutoNum type="arabicPeriod"/>
            </a:pPr>
            <a:r>
              <a:rPr lang="en-GB"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Reducing carbon footprint and food miles.</a:t>
            </a:r>
            <a:endParaRPr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419100" algn="l" rtl="0">
              <a:lnSpc>
                <a:spcPct val="150000"/>
              </a:lnSpc>
              <a:spcBef>
                <a:spcPts val="0"/>
              </a:spcBef>
              <a:spcAft>
                <a:spcPts val="0"/>
              </a:spcAft>
              <a:buClr>
                <a:srgbClr val="000000"/>
              </a:buClr>
              <a:buSzPts val="1800"/>
              <a:buFont typeface="Times New Roman" panose="02020603050405020304"/>
              <a:buAutoNum type="arabicPeriod"/>
            </a:pPr>
            <a:r>
              <a:rPr lang="en-GB"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Decreasing the pressure of Environment.</a:t>
            </a:r>
            <a:endParaRPr sz="1800">
              <a:latin typeface="Times New Roman" panose="02020603050405020304"/>
              <a:ea typeface="Times New Roman" panose="02020603050405020304"/>
              <a:cs typeface="Times New Roman" panose="02020603050405020304"/>
              <a:sym typeface="Times New Roman" panose="02020603050405020304"/>
            </a:endParaRPr>
          </a:p>
        </p:txBody>
      </p:sp>
      <p:sp>
        <p:nvSpPr>
          <p:cNvPr id="173" name="Google Shape;173;p18"/>
          <p:cNvSpPr txBox="1"/>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392" name="Shape 392"/>
        <p:cNvGrpSpPr/>
        <p:nvPr/>
      </p:nvGrpSpPr>
      <p:grpSpPr>
        <a:xfrm>
          <a:off x="0" y="0"/>
          <a:ext cx="0" cy="0"/>
          <a:chOff x="0" y="0"/>
          <a:chExt cx="0" cy="0"/>
        </a:xfrm>
      </p:grpSpPr>
      <p:sp>
        <p:nvSpPr>
          <p:cNvPr id="393" name="Google Shape;393;p45"/>
          <p:cNvSpPr txBox="1"/>
          <p:nvPr>
            <p:ph type="title"/>
          </p:nvPr>
        </p:nvSpPr>
        <p:spPr>
          <a:xfrm>
            <a:off x="1888684" y="1746100"/>
            <a:ext cx="5377500" cy="164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Thank you for your attention!</a:t>
            </a:r>
            <a:endParaRPr lang="en-GB"/>
          </a:p>
        </p:txBody>
      </p:sp>
      <p:sp>
        <p:nvSpPr>
          <p:cNvPr id="394" name="Google Shape;394;p45"/>
          <p:cNvSpPr txBox="1"/>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77" name="Shape 177"/>
        <p:cNvGrpSpPr/>
        <p:nvPr/>
      </p:nvGrpSpPr>
      <p:grpSpPr>
        <a:xfrm>
          <a:off x="0" y="0"/>
          <a:ext cx="0" cy="0"/>
          <a:chOff x="0" y="0"/>
          <a:chExt cx="0" cy="0"/>
        </a:xfrm>
      </p:grpSpPr>
      <p:sp>
        <p:nvSpPr>
          <p:cNvPr id="178" name="Google Shape;178;p19"/>
          <p:cNvSpPr txBox="1"/>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Orientations for urban farming</a:t>
            </a:r>
            <a:endParaRPr lang="en-GB"/>
          </a:p>
        </p:txBody>
      </p:sp>
      <p:sp>
        <p:nvSpPr>
          <p:cNvPr id="179" name="Google Shape;179;p19"/>
          <p:cNvSpPr txBox="1"/>
          <p:nvPr>
            <p:ph type="body" idx="1"/>
          </p:nvPr>
        </p:nvSpPr>
        <p:spPr>
          <a:xfrm>
            <a:off x="819150" y="1588875"/>
            <a:ext cx="7505700" cy="2448000"/>
          </a:xfrm>
          <a:prstGeom prst="rect">
            <a:avLst/>
          </a:prstGeom>
        </p:spPr>
        <p:txBody>
          <a:bodyPr spcFirstLastPara="1" wrap="square" lIns="91425" tIns="91425" rIns="91425" bIns="91425" anchor="t" anchorCtr="0">
            <a:noAutofit/>
          </a:bodyPr>
          <a:lstStyle/>
          <a:p>
            <a:pPr marL="457200" lvl="0" indent="-419100" algn="l" rtl="0">
              <a:lnSpc>
                <a:spcPct val="115000"/>
              </a:lnSpc>
              <a:spcBef>
                <a:spcPts val="0"/>
              </a:spcBef>
              <a:spcAft>
                <a:spcPts val="0"/>
              </a:spcAft>
              <a:buClr>
                <a:srgbClr val="000000"/>
              </a:buClr>
              <a:buSzPts val="1800"/>
              <a:buFont typeface="Times New Roman" panose="02020603050405020304"/>
              <a:buAutoNum type="arabicPeriod"/>
            </a:pPr>
            <a:r>
              <a:rPr lang="en-GB"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Abandoned urban land</a:t>
            </a:r>
            <a:endParaRPr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419100" algn="l" rtl="0">
              <a:lnSpc>
                <a:spcPct val="115000"/>
              </a:lnSpc>
              <a:spcBef>
                <a:spcPts val="0"/>
              </a:spcBef>
              <a:spcAft>
                <a:spcPts val="0"/>
              </a:spcAft>
              <a:buClr>
                <a:srgbClr val="000000"/>
              </a:buClr>
              <a:buSzPts val="1800"/>
              <a:buFont typeface="Times New Roman" panose="02020603050405020304"/>
              <a:buAutoNum type="arabicPeriod"/>
            </a:pPr>
            <a:r>
              <a:rPr lang="en-GB"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Vertical building</a:t>
            </a:r>
            <a:endParaRPr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04800" algn="l" rtl="0">
              <a:lnSpc>
                <a:spcPct val="115000"/>
              </a:lnSpc>
              <a:spcBef>
                <a:spcPts val="0"/>
              </a:spcBef>
              <a:spcAft>
                <a:spcPts val="0"/>
              </a:spcAft>
              <a:buClr>
                <a:srgbClr val="000000"/>
              </a:buClr>
              <a:buSzPts val="2400"/>
              <a:buFont typeface="Calibri" panose="020F0502020204030204"/>
              <a:buNone/>
            </a:pPr>
            <a:endParaRPr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04800" algn="l" rtl="0">
              <a:lnSpc>
                <a:spcPct val="115000"/>
              </a:lnSpc>
              <a:spcBef>
                <a:spcPts val="0"/>
              </a:spcBef>
              <a:spcAft>
                <a:spcPts val="0"/>
              </a:spcAft>
              <a:buClr>
                <a:srgbClr val="000000"/>
              </a:buClr>
              <a:buSzPts val="2400"/>
              <a:buFont typeface="Calibri" panose="020F0502020204030204"/>
              <a:buNone/>
            </a:pPr>
            <a:endParaRPr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04800" algn="l" rtl="0">
              <a:lnSpc>
                <a:spcPct val="115000"/>
              </a:lnSpc>
              <a:spcBef>
                <a:spcPts val="0"/>
              </a:spcBef>
              <a:spcAft>
                <a:spcPts val="0"/>
              </a:spcAft>
              <a:buClr>
                <a:srgbClr val="000000"/>
              </a:buClr>
              <a:buSzPts val="2400"/>
              <a:buFont typeface="Calibri" panose="020F0502020204030204"/>
              <a:buNone/>
            </a:pPr>
            <a:endParaRPr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04800" algn="l" rtl="0">
              <a:lnSpc>
                <a:spcPct val="115000"/>
              </a:lnSpc>
              <a:spcBef>
                <a:spcPts val="0"/>
              </a:spcBef>
              <a:spcAft>
                <a:spcPts val="0"/>
              </a:spcAft>
              <a:buClr>
                <a:srgbClr val="000000"/>
              </a:buClr>
              <a:buSzPts val="2400"/>
              <a:buFont typeface="Calibri" panose="020F0502020204030204"/>
              <a:buNone/>
            </a:pPr>
            <a:endParaRPr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04800" algn="l" rtl="0">
              <a:lnSpc>
                <a:spcPct val="115000"/>
              </a:lnSpc>
              <a:spcBef>
                <a:spcPts val="0"/>
              </a:spcBef>
              <a:spcAft>
                <a:spcPts val="0"/>
              </a:spcAft>
              <a:buClr>
                <a:srgbClr val="000000"/>
              </a:buClr>
              <a:buSzPts val="2400"/>
              <a:buFont typeface="Calibri" panose="020F0502020204030204"/>
              <a:buNone/>
            </a:pPr>
            <a:endParaRPr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419100" algn="l" rtl="0">
              <a:lnSpc>
                <a:spcPct val="115000"/>
              </a:lnSpc>
              <a:spcBef>
                <a:spcPts val="0"/>
              </a:spcBef>
              <a:spcAft>
                <a:spcPts val="0"/>
              </a:spcAft>
              <a:buClr>
                <a:srgbClr val="000000"/>
              </a:buClr>
              <a:buSzPts val="1800"/>
              <a:buFont typeface="Times New Roman" panose="02020603050405020304"/>
              <a:buAutoNum type="arabicPeriod"/>
            </a:pPr>
            <a:r>
              <a:rPr lang="en-GB"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Pre-Urban area</a:t>
            </a:r>
            <a:endParaRPr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Clr>
                <a:srgbClr val="000000"/>
              </a:buClr>
              <a:buFont typeface="Arial" panose="020B0604020202020204"/>
              <a:buNone/>
            </a:pPr>
            <a:r>
              <a:rPr lang="en-GB"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For some technical reasons(The expends of Green wall and façade are relatively high), we mainly research on the methods 1, 3, and flat rooftops.</a:t>
            </a:r>
            <a:endParaRPr sz="1800">
              <a:latin typeface="Times New Roman" panose="02020603050405020304"/>
              <a:ea typeface="Times New Roman" panose="02020603050405020304"/>
              <a:cs typeface="Times New Roman" panose="02020603050405020304"/>
              <a:sym typeface="Times New Roman" panose="02020603050405020304"/>
            </a:endParaRPr>
          </a:p>
        </p:txBody>
      </p:sp>
      <p:sp>
        <p:nvSpPr>
          <p:cNvPr id="180" name="Google Shape;180;p19"/>
          <p:cNvSpPr txBox="1"/>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181" name="Google Shape;181;p19"/>
          <p:cNvPicPr preferRelativeResize="0"/>
          <p:nvPr/>
        </p:nvPicPr>
        <p:blipFill rotWithShape="1">
          <a:blip r:embed="rId1"/>
          <a:srcRect/>
          <a:stretch>
            <a:fillRect/>
          </a:stretch>
        </p:blipFill>
        <p:spPr>
          <a:xfrm>
            <a:off x="1180000" y="2401000"/>
            <a:ext cx="5265777" cy="1346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186" name="Google Shape;186;p20"/>
          <p:cNvSpPr txBox="1"/>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Project scope and main idea</a:t>
            </a:r>
            <a:endParaRPr lang="en-GB"/>
          </a:p>
        </p:txBody>
      </p:sp>
      <p:sp>
        <p:nvSpPr>
          <p:cNvPr id="187" name="Google Shape;187;p20"/>
          <p:cNvSpPr txBox="1"/>
          <p:nvPr>
            <p:ph type="body" idx="1"/>
          </p:nvPr>
        </p:nvSpPr>
        <p:spPr>
          <a:xfrm>
            <a:off x="628275" y="1588900"/>
            <a:ext cx="7505700" cy="24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700">
                <a:solidFill>
                  <a:srgbClr val="000000"/>
                </a:solidFill>
                <a:latin typeface="Times New Roman" panose="02020603050405020304"/>
                <a:ea typeface="Times New Roman" panose="02020603050405020304"/>
                <a:cs typeface="Times New Roman" panose="02020603050405020304"/>
                <a:sym typeface="Times New Roman" panose="02020603050405020304"/>
              </a:rPr>
              <a:t>	To ease the pressure of urban food security and exploit the largest land cover in metropolitan cities (buildings), team 1 has dedicated its efforts to create a dynamic map of potential rooftops and vacant lands that are suitable for urban farming.</a:t>
            </a:r>
            <a:endParaRPr sz="17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600"/>
              </a:spcBef>
              <a:spcAft>
                <a:spcPts val="0"/>
              </a:spcAft>
              <a:buNone/>
            </a:pPr>
            <a:r>
              <a:rPr lang="en-GB" sz="1700" b="1">
                <a:solidFill>
                  <a:srgbClr val="000000"/>
                </a:solidFill>
                <a:latin typeface="Times New Roman" panose="02020603050405020304"/>
                <a:ea typeface="Times New Roman" panose="02020603050405020304"/>
                <a:cs typeface="Times New Roman" panose="02020603050405020304"/>
                <a:sym typeface="Times New Roman" panose="02020603050405020304"/>
              </a:rPr>
              <a:t>Primary Objective​</a:t>
            </a:r>
            <a:endParaRPr sz="17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GB" sz="1700">
                <a:solidFill>
                  <a:srgbClr val="000000"/>
                </a:solidFill>
                <a:latin typeface="Times New Roman" panose="02020603050405020304"/>
                <a:ea typeface="Times New Roman" panose="02020603050405020304"/>
                <a:cs typeface="Times New Roman" panose="02020603050405020304"/>
                <a:sym typeface="Times New Roman" panose="02020603050405020304"/>
              </a:rPr>
              <a:t>Analyze Sentinel-2 and DSM data to determine potential rooftops and ground areas that are suitable for urban farming according to a specified criteria.​</a:t>
            </a:r>
            <a:endParaRPr sz="17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GB" sz="1700">
                <a:solidFill>
                  <a:srgbClr val="000000"/>
                </a:solidFill>
                <a:latin typeface="Times New Roman" panose="02020603050405020304"/>
                <a:ea typeface="Times New Roman" panose="02020603050405020304"/>
                <a:cs typeface="Times New Roman" panose="02020603050405020304"/>
                <a:sym typeface="Times New Roman" panose="02020603050405020304"/>
              </a:rPr>
              <a:t>​</a:t>
            </a:r>
            <a:endParaRPr sz="17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GB" sz="1700" b="1">
                <a:solidFill>
                  <a:srgbClr val="000000"/>
                </a:solidFill>
                <a:latin typeface="Times New Roman" panose="02020603050405020304"/>
                <a:ea typeface="Times New Roman" panose="02020603050405020304"/>
                <a:cs typeface="Times New Roman" panose="02020603050405020304"/>
                <a:sym typeface="Times New Roman" panose="02020603050405020304"/>
              </a:rPr>
              <a:t>Secondary Objective​</a:t>
            </a:r>
            <a:endParaRPr sz="17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GB" sz="1700">
                <a:solidFill>
                  <a:srgbClr val="000000"/>
                </a:solidFill>
                <a:latin typeface="Times New Roman" panose="02020603050405020304"/>
                <a:ea typeface="Times New Roman" panose="02020603050405020304"/>
                <a:cs typeface="Times New Roman" panose="02020603050405020304"/>
                <a:sym typeface="Times New Roman" panose="02020603050405020304"/>
              </a:rPr>
              <a:t>Approximate and validate the crops yield from urban farming. Analyze other factors such as sun exposure, soil and air quality, etc.​</a:t>
            </a:r>
            <a:endParaRPr sz="17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17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600"/>
              </a:spcBef>
              <a:spcAft>
                <a:spcPts val="1600"/>
              </a:spcAft>
              <a:buNone/>
            </a:pPr>
            <a:endParaRPr sz="1700">
              <a:latin typeface="Times New Roman" panose="02020603050405020304"/>
              <a:ea typeface="Times New Roman" panose="02020603050405020304"/>
              <a:cs typeface="Times New Roman" panose="02020603050405020304"/>
              <a:sym typeface="Times New Roman" panose="02020603050405020304"/>
            </a:endParaRPr>
          </a:p>
        </p:txBody>
      </p:sp>
      <p:sp>
        <p:nvSpPr>
          <p:cNvPr id="188" name="Google Shape;188;p20"/>
          <p:cNvSpPr txBox="1"/>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92" name="Shape 192"/>
        <p:cNvGrpSpPr/>
        <p:nvPr/>
      </p:nvGrpSpPr>
      <p:grpSpPr>
        <a:xfrm>
          <a:off x="0" y="0"/>
          <a:ext cx="0" cy="0"/>
          <a:chOff x="0" y="0"/>
          <a:chExt cx="0" cy="0"/>
        </a:xfrm>
      </p:grpSpPr>
      <p:sp>
        <p:nvSpPr>
          <p:cNvPr id="193" name="Google Shape;193;p21"/>
          <p:cNvSpPr txBox="1"/>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Mission Objective</a:t>
            </a:r>
            <a:endParaRPr lang="en-GB"/>
          </a:p>
        </p:txBody>
      </p:sp>
      <p:sp>
        <p:nvSpPr>
          <p:cNvPr id="194" name="Google Shape;194;p21"/>
          <p:cNvSpPr txBox="1"/>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457200" lvl="0" indent="-349250" algn="just" rtl="0">
              <a:lnSpc>
                <a:spcPct val="150000"/>
              </a:lnSpc>
              <a:spcBef>
                <a:spcPts val="0"/>
              </a:spcBef>
              <a:spcAft>
                <a:spcPts val="0"/>
              </a:spcAft>
              <a:buSzPts val="1900"/>
              <a:buChar char="●"/>
            </a:pPr>
            <a:r>
              <a:rPr lang="en-GB"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The outcome of the geospatial assessment of urban farming (UF) potential in metropolitan areas will be digital maps indicating potential rooftops and vacant lands in metropolitan areas. The generation system of the UF potential map shall be generalized to be applied to all metropolitan areas with adequate resolution geospatial data provided. For a detailed look into the system requirements, please refer to SRD. </a:t>
            </a:r>
            <a:endParaRPr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1600"/>
              </a:spcAft>
              <a:buNone/>
            </a:pPr>
          </a:p>
        </p:txBody>
      </p:sp>
      <p:sp>
        <p:nvSpPr>
          <p:cNvPr id="195" name="Google Shape;195;p21"/>
          <p:cNvSpPr txBox="1"/>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99" name="Shape 199"/>
        <p:cNvGrpSpPr/>
        <p:nvPr/>
      </p:nvGrpSpPr>
      <p:grpSpPr>
        <a:xfrm>
          <a:off x="0" y="0"/>
          <a:ext cx="0" cy="0"/>
          <a:chOff x="0" y="0"/>
          <a:chExt cx="0" cy="0"/>
        </a:xfrm>
      </p:grpSpPr>
      <p:sp>
        <p:nvSpPr>
          <p:cNvPr id="200" name="Google Shape;200;p22"/>
          <p:cNvSpPr txBox="1"/>
          <p:nvPr>
            <p:ph type="ctrTitle"/>
          </p:nvPr>
        </p:nvSpPr>
        <p:spPr>
          <a:xfrm>
            <a:off x="211275" y="152400"/>
            <a:ext cx="3224400" cy="302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High Level Architecture of the Software</a:t>
            </a:r>
            <a:endParaRPr lang="en-GB"/>
          </a:p>
        </p:txBody>
      </p:sp>
      <p:sp>
        <p:nvSpPr>
          <p:cNvPr id="201" name="Google Shape;201;p22"/>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202" name="Google Shape;202;p22"/>
          <p:cNvPicPr preferRelativeResize="0"/>
          <p:nvPr/>
        </p:nvPicPr>
        <p:blipFill>
          <a:blip r:embed="rId1"/>
          <a:stretch>
            <a:fillRect/>
          </a:stretch>
        </p:blipFill>
        <p:spPr>
          <a:xfrm>
            <a:off x="3691975" y="152400"/>
            <a:ext cx="7847057" cy="49044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23"/>
          <p:cNvSpPr txBox="1"/>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Running platform </a:t>
            </a:r>
            <a:endParaRPr lang="en-GB"/>
          </a:p>
        </p:txBody>
      </p:sp>
      <p:sp>
        <p:nvSpPr>
          <p:cNvPr id="208" name="Google Shape;208;p23"/>
          <p:cNvSpPr txBox="1"/>
          <p:nvPr>
            <p:ph type="body" idx="1"/>
          </p:nvPr>
        </p:nvSpPr>
        <p:spPr>
          <a:xfrm>
            <a:off x="819150" y="1990725"/>
            <a:ext cx="4806600" cy="24480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GB" sz="1800"/>
              <a:t>Google Earth Engine GEE as the main testing and compiling platform</a:t>
            </a:r>
            <a:endParaRPr sz="1800"/>
          </a:p>
          <a:p>
            <a:pPr marL="457200" lvl="0" indent="-342900" algn="l" rtl="0">
              <a:lnSpc>
                <a:spcPct val="150000"/>
              </a:lnSpc>
              <a:spcBef>
                <a:spcPts val="0"/>
              </a:spcBef>
              <a:spcAft>
                <a:spcPts val="0"/>
              </a:spcAft>
              <a:buSzPts val="1800"/>
              <a:buChar char="●"/>
            </a:pPr>
            <a:r>
              <a:rPr lang="en-GB" sz="1800"/>
              <a:t>Jupyter notebook, because it uses python script, unlike GEE which supports Javascript</a:t>
            </a:r>
            <a:endParaRPr sz="1800"/>
          </a:p>
        </p:txBody>
      </p:sp>
      <p:sp>
        <p:nvSpPr>
          <p:cNvPr id="209" name="Google Shape;209;p23"/>
          <p:cNvSpPr txBox="1"/>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210" name="Google Shape;210;p23"/>
          <p:cNvPicPr preferRelativeResize="0"/>
          <p:nvPr/>
        </p:nvPicPr>
        <p:blipFill>
          <a:blip r:embed="rId1"/>
          <a:stretch>
            <a:fillRect/>
          </a:stretch>
        </p:blipFill>
        <p:spPr>
          <a:xfrm>
            <a:off x="5699451" y="459625"/>
            <a:ext cx="2225742" cy="2112124"/>
          </a:xfrm>
          <a:prstGeom prst="rect">
            <a:avLst/>
          </a:prstGeom>
          <a:noFill/>
          <a:ln>
            <a:noFill/>
          </a:ln>
        </p:spPr>
      </p:pic>
      <p:pic>
        <p:nvPicPr>
          <p:cNvPr id="211" name="Google Shape;211;p23"/>
          <p:cNvPicPr preferRelativeResize="0"/>
          <p:nvPr/>
        </p:nvPicPr>
        <p:blipFill>
          <a:blip r:embed="rId2"/>
          <a:stretch>
            <a:fillRect/>
          </a:stretch>
        </p:blipFill>
        <p:spPr>
          <a:xfrm>
            <a:off x="6020150" y="2682275"/>
            <a:ext cx="1699900" cy="1969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215" name="Shape 215"/>
        <p:cNvGrpSpPr/>
        <p:nvPr/>
      </p:nvGrpSpPr>
      <p:grpSpPr>
        <a:xfrm>
          <a:off x="0" y="0"/>
          <a:ext cx="0" cy="0"/>
          <a:chOff x="0" y="0"/>
          <a:chExt cx="0" cy="0"/>
        </a:xfrm>
      </p:grpSpPr>
      <p:pic>
        <p:nvPicPr>
          <p:cNvPr id="216" name="Google Shape;216;p24"/>
          <p:cNvPicPr preferRelativeResize="0"/>
          <p:nvPr/>
        </p:nvPicPr>
        <p:blipFill rotWithShape="1">
          <a:blip r:embed="rId1"/>
          <a:srcRect l="4204" r="4204"/>
          <a:stretch>
            <a:fillRect/>
          </a:stretch>
        </p:blipFill>
        <p:spPr>
          <a:xfrm>
            <a:off x="4507975" y="405800"/>
            <a:ext cx="4636024" cy="3917900"/>
          </a:xfrm>
          <a:prstGeom prst="rect">
            <a:avLst/>
          </a:prstGeom>
          <a:noFill/>
          <a:ln>
            <a:noFill/>
          </a:ln>
        </p:spPr>
      </p:pic>
      <p:sp>
        <p:nvSpPr>
          <p:cNvPr id="217" name="Google Shape;217;p24"/>
          <p:cNvSpPr txBox="1"/>
          <p:nvPr>
            <p:ph type="title"/>
          </p:nvPr>
        </p:nvSpPr>
        <p:spPr>
          <a:xfrm>
            <a:off x="175200" y="324625"/>
            <a:ext cx="2683200" cy="55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Input data </a:t>
            </a:r>
            <a:endParaRPr lang="en-GB"/>
          </a:p>
        </p:txBody>
      </p:sp>
      <p:sp>
        <p:nvSpPr>
          <p:cNvPr id="218" name="Google Shape;218;p24"/>
          <p:cNvSpPr txBox="1"/>
          <p:nvPr>
            <p:ph type="body" idx="1"/>
          </p:nvPr>
        </p:nvSpPr>
        <p:spPr>
          <a:xfrm>
            <a:off x="245700" y="904350"/>
            <a:ext cx="4326300" cy="3334800"/>
          </a:xfrm>
          <a:prstGeom prst="rect">
            <a:avLst/>
          </a:prstGeom>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SzPts val="1600"/>
              <a:buChar char="●"/>
            </a:pPr>
            <a:r>
              <a:rPr lang="en-GB"/>
              <a:t>Our input source is NAIP (National Agriculture Imagery Program)</a:t>
            </a:r>
            <a:endParaRPr lang="en-GB"/>
          </a:p>
          <a:p>
            <a:pPr marL="914400" lvl="1" indent="-298450" algn="l" rtl="0">
              <a:lnSpc>
                <a:spcPct val="150000"/>
              </a:lnSpc>
              <a:spcBef>
                <a:spcPts val="0"/>
              </a:spcBef>
              <a:spcAft>
                <a:spcPts val="0"/>
              </a:spcAft>
              <a:buSzPts val="1100"/>
              <a:buChar char="○"/>
            </a:pPr>
            <a:r>
              <a:rPr lang="en-GB"/>
              <a:t>Aerial images acquired of the USA during agriculture growing season</a:t>
            </a:r>
            <a:endParaRPr lang="en-GB"/>
          </a:p>
          <a:p>
            <a:pPr marL="914400" lvl="1" indent="-298450" algn="l" rtl="0">
              <a:lnSpc>
                <a:spcPct val="150000"/>
              </a:lnSpc>
              <a:spcBef>
                <a:spcPts val="0"/>
              </a:spcBef>
              <a:spcAft>
                <a:spcPts val="0"/>
              </a:spcAft>
              <a:buSzPts val="1100"/>
              <a:buChar char="○"/>
            </a:pPr>
            <a:r>
              <a:rPr lang="en-GB"/>
              <a:t>Provides resolution of 1m. </a:t>
            </a:r>
            <a:endParaRPr lang="en-GB"/>
          </a:p>
          <a:p>
            <a:pPr marL="457200" lvl="0" indent="-330200" algn="l" rtl="0">
              <a:lnSpc>
                <a:spcPct val="150000"/>
              </a:lnSpc>
              <a:spcBef>
                <a:spcPts val="0"/>
              </a:spcBef>
              <a:spcAft>
                <a:spcPts val="0"/>
              </a:spcAft>
              <a:buSzPts val="1600"/>
              <a:buChar char="●"/>
            </a:pPr>
            <a:r>
              <a:rPr lang="en-GB"/>
              <a:t>DEM of the respective location to </a:t>
            </a:r>
            <a:r>
              <a:rPr lang="en-GB"/>
              <a:t>eliminate</a:t>
            </a:r>
            <a:r>
              <a:rPr lang="en-GB"/>
              <a:t> ground pixels, based on elevation input. NED- National elevation Dataset by UGSC(</a:t>
            </a:r>
            <a:r>
              <a:rPr lang="en-GB" sz="1200">
                <a:solidFill>
                  <a:srgbClr val="000000"/>
                </a:solidFill>
                <a:uFill>
                  <a:noFill/>
                </a:uFill>
                <a:latin typeface="Times New Roman" panose="02020603050405020304"/>
                <a:ea typeface="Times New Roman" panose="02020603050405020304"/>
                <a:cs typeface="Times New Roman" panose="02020603050405020304"/>
                <a:sym typeface="Times New Roman" panose="02020603050405020304"/>
                <a:hlinkClick r:id="rId2"/>
              </a:rPr>
              <a:t>United States Geological Survey</a:t>
            </a:r>
            <a:r>
              <a:rPr lang="en-GB"/>
              <a:t>) </a:t>
            </a:r>
            <a:endParaRPr lang="en-GB"/>
          </a:p>
          <a:p>
            <a:pPr marL="457200" lvl="0" indent="0" algn="l" rtl="0">
              <a:lnSpc>
                <a:spcPct val="150000"/>
              </a:lnSpc>
              <a:spcBef>
                <a:spcPts val="1600"/>
              </a:spcBef>
              <a:spcAft>
                <a:spcPts val="1600"/>
              </a:spcAft>
              <a:buNone/>
            </a:pPr>
            <a:r>
              <a:rPr lang="en-GB"/>
              <a:t> </a:t>
            </a:r>
            <a:endParaRPr lang="en-GB"/>
          </a:p>
        </p:txBody>
      </p:sp>
      <p:sp>
        <p:nvSpPr>
          <p:cNvPr id="219" name="Google Shape;219;p24"/>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220" name="Google Shape;220;p24"/>
          <p:cNvSpPr txBox="1"/>
          <p:nvPr/>
        </p:nvSpPr>
        <p:spPr>
          <a:xfrm>
            <a:off x="5716350" y="4180125"/>
            <a:ext cx="2642100" cy="2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latin typeface="Calibri" panose="020F0502020204030204"/>
                <a:ea typeface="Calibri" panose="020F0502020204030204"/>
                <a:cs typeface="Calibri" panose="020F0502020204030204"/>
                <a:sym typeface="Calibri" panose="020F0502020204030204"/>
              </a:rPr>
              <a:t>Photo credit: USDA Farm Service Agency</a:t>
            </a:r>
            <a:endParaRPr sz="10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9694</Words>
  <Application>WPS 演示</Application>
  <PresentationFormat/>
  <Paragraphs>475</Paragraphs>
  <Slides>30</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30</vt:i4>
      </vt:variant>
    </vt:vector>
  </HeadingPairs>
  <TitlesOfParts>
    <vt:vector size="41" baseType="lpstr">
      <vt:lpstr>Arial</vt:lpstr>
      <vt:lpstr>宋体</vt:lpstr>
      <vt:lpstr>Wingdings</vt:lpstr>
      <vt:lpstr>Arial</vt:lpstr>
      <vt:lpstr>Nunito</vt:lpstr>
      <vt:lpstr>Calibri</vt:lpstr>
      <vt:lpstr>Times New Roman</vt:lpstr>
      <vt:lpstr>微软雅黑</vt:lpstr>
      <vt:lpstr>Arial Unicode MS</vt:lpstr>
      <vt:lpstr>Georgia</vt:lpstr>
      <vt:lpstr>Shift</vt:lpstr>
      <vt:lpstr>Geospatial assessment of urban farming potential in metropolitan areas (NYC)</vt:lpstr>
      <vt:lpstr>Agenda</vt:lpstr>
      <vt:lpstr>Why to choose urban farming</vt:lpstr>
      <vt:lpstr>Orientations for urban farming</vt:lpstr>
      <vt:lpstr>Project scope and main idea</vt:lpstr>
      <vt:lpstr>Mission Objective</vt:lpstr>
      <vt:lpstr>High Level Architecture of the Software</vt:lpstr>
      <vt:lpstr>Running platform </vt:lpstr>
      <vt:lpstr>Input data </vt:lpstr>
      <vt:lpstr>Input training and validation data</vt:lpstr>
      <vt:lpstr>Overview of individual processing steps</vt:lpstr>
      <vt:lpstr>Supervised learning</vt:lpstr>
      <vt:lpstr>Discarding vegetation pixels</vt:lpstr>
      <vt:lpstr>Discarding ground object pixels</vt:lpstr>
      <vt:lpstr>Multispectral classification</vt:lpstr>
      <vt:lpstr>Outputs</vt:lpstr>
      <vt:lpstr>Output examples (First trial)</vt:lpstr>
      <vt:lpstr>Final trial</vt:lpstr>
      <vt:lpstr>GUI Development</vt:lpstr>
      <vt:lpstr>Validation and verification</vt:lpstr>
      <vt:lpstr>Milestones progress</vt:lpstr>
      <vt:lpstr>Future steps</vt:lpstr>
      <vt:lpstr>Requirements check</vt:lpstr>
      <vt:lpstr>PowerPoint 演示文稿</vt:lpstr>
      <vt:lpstr>PowerPoint 演示文稿</vt:lpstr>
      <vt:lpstr>PowerPoint 演示文稿</vt:lpstr>
      <vt:lpstr>PowerPoint 演示文稿</vt:lpstr>
      <vt:lpstr>PowerPoint 演示文稿</vt:lpstr>
      <vt:lpstr>PowerPoint 演示文稿</vt:lpstr>
      <vt:lpstr>Thank you for your attention!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Geospatial assessment of urban farming potential in metropolitan areas (NYC)</dc:title>
  <dc:creator/>
  <cp:lastModifiedBy>沈硕</cp:lastModifiedBy>
  <cp:revision>1</cp:revision>
  <dcterms:created xsi:type="dcterms:W3CDTF">2020-09-19T21:02:17Z</dcterms:created>
  <dcterms:modified xsi:type="dcterms:W3CDTF">2020-09-19T21:02:18Z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